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sldIdLst>
    <p:sldId id="256" r:id="rId2"/>
    <p:sldId id="259" r:id="rId3"/>
    <p:sldId id="260" r:id="rId4"/>
    <p:sldId id="261" r:id="rId5"/>
    <p:sldId id="262" r:id="rId6"/>
    <p:sldId id="263" r:id="rId7"/>
    <p:sldId id="264" r:id="rId8"/>
    <p:sldId id="265" r:id="rId9"/>
    <p:sldId id="266" r:id="rId10"/>
    <p:sldId id="258"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24"/>
  </p:normalViewPr>
  <p:slideViewPr>
    <p:cSldViewPr snapToGrid="0" snapToObjects="1">
      <p:cViewPr varScale="1">
        <p:scale>
          <a:sx n="110" d="100"/>
          <a:sy n="110"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2494C0-E9AF-433B-A015-CFB0F76CA03D}" type="datetimeFigureOut">
              <a:rPr lang="zh-CN" altLang="en-US" smtClean="0"/>
              <a:t>2018/3/21 Wednesday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DECCE4-EDEB-4DD2-8ECF-E3AD52184C15}" type="slidenum">
              <a:rPr lang="zh-CN" altLang="en-US" smtClean="0"/>
              <a:t>‹#›</a:t>
            </a:fld>
            <a:endParaRPr lang="zh-CN" altLang="en-US"/>
          </a:p>
        </p:txBody>
      </p:sp>
    </p:spTree>
    <p:extLst>
      <p:ext uri="{BB962C8B-B14F-4D97-AF65-F5344CB8AC3E}">
        <p14:creationId xmlns:p14="http://schemas.microsoft.com/office/powerpoint/2010/main" val="546093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FF5C7E-F0E7-4149-8634-E02FA67D6B20}" type="slidenum">
              <a:rPr lang="zh-CN" altLang="en-US" smtClean="0"/>
              <a:t>2</a:t>
            </a:fld>
            <a:endParaRPr lang="zh-CN" altLang="en-US"/>
          </a:p>
        </p:txBody>
      </p:sp>
    </p:spTree>
    <p:extLst>
      <p:ext uri="{BB962C8B-B14F-4D97-AF65-F5344CB8AC3E}">
        <p14:creationId xmlns:p14="http://schemas.microsoft.com/office/powerpoint/2010/main" val="3262781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FF5C7E-F0E7-4149-8634-E02FA67D6B20}" type="slidenum">
              <a:rPr lang="zh-CN" altLang="en-US" smtClean="0"/>
              <a:t>3</a:t>
            </a:fld>
            <a:endParaRPr lang="zh-CN" altLang="en-US"/>
          </a:p>
        </p:txBody>
      </p:sp>
    </p:spTree>
    <p:extLst>
      <p:ext uri="{BB962C8B-B14F-4D97-AF65-F5344CB8AC3E}">
        <p14:creationId xmlns:p14="http://schemas.microsoft.com/office/powerpoint/2010/main" val="179355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FF5C7E-F0E7-4149-8634-E02FA67D6B20}" type="slidenum">
              <a:rPr lang="zh-CN" altLang="en-US" smtClean="0"/>
              <a:t>4</a:t>
            </a:fld>
            <a:endParaRPr lang="zh-CN" altLang="en-US"/>
          </a:p>
        </p:txBody>
      </p:sp>
    </p:spTree>
    <p:extLst>
      <p:ext uri="{BB962C8B-B14F-4D97-AF65-F5344CB8AC3E}">
        <p14:creationId xmlns:p14="http://schemas.microsoft.com/office/powerpoint/2010/main" val="422793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FF5C7E-F0E7-4149-8634-E02FA67D6B20}" type="slidenum">
              <a:rPr lang="zh-CN" altLang="en-US" smtClean="0"/>
              <a:t>5</a:t>
            </a:fld>
            <a:endParaRPr lang="zh-CN" altLang="en-US"/>
          </a:p>
        </p:txBody>
      </p:sp>
    </p:spTree>
    <p:extLst>
      <p:ext uri="{BB962C8B-B14F-4D97-AF65-F5344CB8AC3E}">
        <p14:creationId xmlns:p14="http://schemas.microsoft.com/office/powerpoint/2010/main" val="2061720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FF5C7E-F0E7-4149-8634-E02FA67D6B20}" type="slidenum">
              <a:rPr lang="zh-CN" altLang="en-US" smtClean="0"/>
              <a:t>6</a:t>
            </a:fld>
            <a:endParaRPr lang="zh-CN" altLang="en-US"/>
          </a:p>
        </p:txBody>
      </p:sp>
    </p:spTree>
    <p:extLst>
      <p:ext uri="{BB962C8B-B14F-4D97-AF65-F5344CB8AC3E}">
        <p14:creationId xmlns:p14="http://schemas.microsoft.com/office/powerpoint/2010/main" val="3015253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FF5C7E-F0E7-4149-8634-E02FA67D6B20}" type="slidenum">
              <a:rPr lang="zh-CN" altLang="en-US" smtClean="0"/>
              <a:t>7</a:t>
            </a:fld>
            <a:endParaRPr lang="zh-CN" altLang="en-US"/>
          </a:p>
        </p:txBody>
      </p:sp>
    </p:spTree>
    <p:extLst>
      <p:ext uri="{BB962C8B-B14F-4D97-AF65-F5344CB8AC3E}">
        <p14:creationId xmlns:p14="http://schemas.microsoft.com/office/powerpoint/2010/main" val="825345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FF5C7E-F0E7-4149-8634-E02FA67D6B20}" type="slidenum">
              <a:rPr lang="zh-CN" altLang="en-US" smtClean="0"/>
              <a:t>8</a:t>
            </a:fld>
            <a:endParaRPr lang="zh-CN" altLang="en-US"/>
          </a:p>
        </p:txBody>
      </p:sp>
    </p:spTree>
    <p:extLst>
      <p:ext uri="{BB962C8B-B14F-4D97-AF65-F5344CB8AC3E}">
        <p14:creationId xmlns:p14="http://schemas.microsoft.com/office/powerpoint/2010/main" val="4237041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FF5C7E-F0E7-4149-8634-E02FA67D6B20}" type="slidenum">
              <a:rPr lang="zh-CN" altLang="en-US" smtClean="0"/>
              <a:t>9</a:t>
            </a:fld>
            <a:endParaRPr lang="zh-CN" altLang="en-US"/>
          </a:p>
        </p:txBody>
      </p:sp>
    </p:spTree>
    <p:extLst>
      <p:ext uri="{BB962C8B-B14F-4D97-AF65-F5344CB8AC3E}">
        <p14:creationId xmlns:p14="http://schemas.microsoft.com/office/powerpoint/2010/main" val="3682715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86D2827B-2C8B-3844-9076-9198AA655BA3}" type="datetimeFigureOut">
              <a:rPr kumimoji="1" lang="zh-CN" altLang="en-US" smtClean="0"/>
              <a:t>2018/3/21 Wednesday</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24148A5-70B6-4B43-B457-6897820BFEC8}"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86D2827B-2C8B-3844-9076-9198AA655BA3}" type="datetimeFigureOut">
              <a:rPr kumimoji="1" lang="zh-CN" altLang="en-US" smtClean="0"/>
              <a:t>2018/3/21 Wednesday</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24148A5-70B6-4B43-B457-6897820BFEC8}"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86D2827B-2C8B-3844-9076-9198AA655BA3}" type="datetimeFigureOut">
              <a:rPr kumimoji="1" lang="zh-CN" altLang="en-US" smtClean="0"/>
              <a:t>2018/3/21 Wednesday</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24148A5-70B6-4B43-B457-6897820BFEC8}"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86D2827B-2C8B-3844-9076-9198AA655BA3}" type="datetimeFigureOut">
              <a:rPr kumimoji="1" lang="zh-CN" altLang="en-US" smtClean="0"/>
              <a:t>2018/3/21 Wednesday</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24148A5-70B6-4B43-B457-6897820BFEC8}"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86D2827B-2C8B-3844-9076-9198AA655BA3}" type="datetimeFigureOut">
              <a:rPr kumimoji="1" lang="zh-CN" altLang="en-US" smtClean="0"/>
              <a:t>2018/3/21 Wednesday</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24148A5-70B6-4B43-B457-6897820BFEC8}"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86D2827B-2C8B-3844-9076-9198AA655BA3}" type="datetimeFigureOut">
              <a:rPr kumimoji="1" lang="zh-CN" altLang="en-US" smtClean="0"/>
              <a:t>2018/3/21 Wednesday</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24148A5-70B6-4B43-B457-6897820BFEC8}"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86D2827B-2C8B-3844-9076-9198AA655BA3}" type="datetimeFigureOut">
              <a:rPr kumimoji="1" lang="zh-CN" altLang="en-US" smtClean="0"/>
              <a:t>2018/3/21 Wednesday</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A24148A5-70B6-4B43-B457-6897820BFEC8}"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86D2827B-2C8B-3844-9076-9198AA655BA3}" type="datetimeFigureOut">
              <a:rPr kumimoji="1" lang="zh-CN" altLang="en-US" smtClean="0"/>
              <a:t>2018/3/21 Wednesday</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A24148A5-70B6-4B43-B457-6897820BFEC8}"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D2827B-2C8B-3844-9076-9198AA655BA3}" type="datetimeFigureOut">
              <a:rPr kumimoji="1" lang="zh-CN" altLang="en-US" smtClean="0"/>
              <a:t>2018/3/21 Wednesday</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A24148A5-70B6-4B43-B457-6897820BFEC8}"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86D2827B-2C8B-3844-9076-9198AA655BA3}" type="datetimeFigureOut">
              <a:rPr kumimoji="1" lang="zh-CN" altLang="en-US" smtClean="0"/>
              <a:t>2018/3/21 Wednesday</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24148A5-70B6-4B43-B457-6897820BFEC8}"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86D2827B-2C8B-3844-9076-9198AA655BA3}" type="datetimeFigureOut">
              <a:rPr kumimoji="1" lang="zh-CN" altLang="en-US" smtClean="0"/>
              <a:t>2018/3/21 Wednesday</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24148A5-70B6-4B43-B457-6897820BFEC8}"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D2827B-2C8B-3844-9076-9198AA655BA3}" type="datetimeFigureOut">
              <a:rPr kumimoji="1" lang="zh-CN" altLang="en-US" smtClean="0"/>
              <a:t>2018/3/21 Wednesday</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148A5-70B6-4B43-B457-6897820BFEC8}"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0"/>
            <a:ext cx="12192000" cy="6858000"/>
          </a:xfrm>
          <a:prstGeom prst="rect">
            <a:avLst/>
          </a:prstGeom>
        </p:spPr>
      </p:pic>
      <p:sp>
        <p:nvSpPr>
          <p:cNvPr id="7" name="文本框 6"/>
          <p:cNvSpPr txBox="1"/>
          <p:nvPr/>
        </p:nvSpPr>
        <p:spPr>
          <a:xfrm>
            <a:off x="3443235" y="2287086"/>
            <a:ext cx="5305530" cy="1938992"/>
          </a:xfrm>
          <a:prstGeom prst="rect">
            <a:avLst/>
          </a:prstGeom>
          <a:noFill/>
        </p:spPr>
        <p:txBody>
          <a:bodyPr wrap="square" rtlCol="0">
            <a:spAutoFit/>
          </a:bodyPr>
          <a:lstStyle/>
          <a:p>
            <a:pPr algn="ctr"/>
            <a:r>
              <a:rPr kumimoji="1" lang="zh-CN" altLang="en-US" sz="4000" b="1" dirty="0" smtClean="0">
                <a:solidFill>
                  <a:schemeClr val="tx1">
                    <a:lumMod val="85000"/>
                    <a:lumOff val="15000"/>
                  </a:schemeClr>
                </a:solidFill>
              </a:rPr>
              <a:t>积分系统 </a:t>
            </a:r>
            <a:r>
              <a:rPr kumimoji="1" lang="en-US" altLang="zh-CN" sz="4000" b="1" dirty="0" smtClean="0">
                <a:solidFill>
                  <a:schemeClr val="tx1">
                    <a:lumMod val="85000"/>
                    <a:lumOff val="15000"/>
                  </a:schemeClr>
                </a:solidFill>
              </a:rPr>
              <a:t>(</a:t>
            </a:r>
            <a:r>
              <a:rPr kumimoji="1" lang="zh-CN" altLang="en-US" sz="4000" b="1" dirty="0" smtClean="0">
                <a:solidFill>
                  <a:schemeClr val="tx1">
                    <a:lumMod val="85000"/>
                    <a:lumOff val="15000"/>
                  </a:schemeClr>
                </a:solidFill>
              </a:rPr>
              <a:t>一期</a:t>
            </a:r>
            <a:r>
              <a:rPr kumimoji="1" lang="en-US" altLang="zh-CN" sz="4000" b="1" dirty="0" smtClean="0">
                <a:solidFill>
                  <a:schemeClr val="tx1">
                    <a:lumMod val="85000"/>
                    <a:lumOff val="15000"/>
                  </a:schemeClr>
                </a:solidFill>
              </a:rPr>
              <a:t>)</a:t>
            </a:r>
          </a:p>
          <a:p>
            <a:pPr algn="ctr"/>
            <a:r>
              <a:rPr kumimoji="1" lang="zh-CN" altLang="en-US" sz="4000" b="1" dirty="0" smtClean="0">
                <a:solidFill>
                  <a:schemeClr val="tx1">
                    <a:lumMod val="85000"/>
                    <a:lumOff val="15000"/>
                  </a:schemeClr>
                </a:solidFill>
              </a:rPr>
              <a:t>立项申请</a:t>
            </a:r>
            <a:endParaRPr kumimoji="1" lang="en-US" altLang="zh-CN" sz="4000" b="1" dirty="0" smtClean="0">
              <a:solidFill>
                <a:schemeClr val="tx1">
                  <a:lumMod val="85000"/>
                  <a:lumOff val="15000"/>
                </a:schemeClr>
              </a:solidFill>
            </a:endParaRPr>
          </a:p>
          <a:p>
            <a:pPr algn="ctr"/>
            <a:endParaRPr kumimoji="1" lang="zh-CN" altLang="en-US" sz="4000" dirty="0">
              <a:solidFill>
                <a:schemeClr val="tx1">
                  <a:lumMod val="85000"/>
                  <a:lumOff val="15000"/>
                </a:schemeClr>
              </a:solidFill>
            </a:endParaRPr>
          </a:p>
        </p:txBody>
      </p:sp>
      <p:sp>
        <p:nvSpPr>
          <p:cNvPr id="8" name="副标题 4"/>
          <p:cNvSpPr>
            <a:spLocks noGrp="1"/>
          </p:cNvSpPr>
          <p:nvPr>
            <p:ph type="subTitle" idx="1"/>
          </p:nvPr>
        </p:nvSpPr>
        <p:spPr>
          <a:xfrm>
            <a:off x="7578435" y="4146165"/>
            <a:ext cx="3782291" cy="757238"/>
          </a:xfrm>
        </p:spPr>
        <p:txBody>
          <a:bodyPr>
            <a:normAutofit fontScale="92500" lnSpcReduction="10000"/>
          </a:bodyPr>
          <a:lstStyle/>
          <a:p>
            <a:pPr algn="l"/>
            <a:r>
              <a:rPr lang="zh-CN" altLang="en-US" b="1" dirty="0" smtClean="0">
                <a:solidFill>
                  <a:schemeClr val="tx1">
                    <a:lumMod val="85000"/>
                    <a:lumOff val="15000"/>
                  </a:schemeClr>
                </a:solidFill>
              </a:rPr>
              <a:t>申请人：王宓</a:t>
            </a:r>
            <a:endParaRPr lang="en-US" altLang="zh-CN" b="1" dirty="0" smtClean="0">
              <a:solidFill>
                <a:schemeClr val="tx1">
                  <a:lumMod val="85000"/>
                  <a:lumOff val="15000"/>
                </a:schemeClr>
              </a:solidFill>
            </a:endParaRPr>
          </a:p>
          <a:p>
            <a:pPr algn="l"/>
            <a:r>
              <a:rPr lang="zh-CN" altLang="en-US" b="1" dirty="0" smtClean="0">
                <a:solidFill>
                  <a:schemeClr val="tx1">
                    <a:lumMod val="85000"/>
                    <a:lumOff val="15000"/>
                  </a:schemeClr>
                </a:solidFill>
              </a:rPr>
              <a:t>申请日期：</a:t>
            </a:r>
            <a:r>
              <a:rPr lang="en-US" altLang="zh-CN" b="1" dirty="0" smtClean="0">
                <a:solidFill>
                  <a:schemeClr val="tx1">
                    <a:lumMod val="85000"/>
                    <a:lumOff val="15000"/>
                  </a:schemeClr>
                </a:solidFill>
              </a:rPr>
              <a:t>2018</a:t>
            </a:r>
            <a:r>
              <a:rPr lang="zh-CN" altLang="en-US" b="1" dirty="0" smtClean="0">
                <a:solidFill>
                  <a:schemeClr val="tx1">
                    <a:lumMod val="85000"/>
                    <a:lumOff val="15000"/>
                  </a:schemeClr>
                </a:solidFill>
              </a:rPr>
              <a:t>年</a:t>
            </a:r>
            <a:r>
              <a:rPr lang="en-US" altLang="zh-CN" b="1" dirty="0" smtClean="0">
                <a:solidFill>
                  <a:schemeClr val="tx1">
                    <a:lumMod val="85000"/>
                    <a:lumOff val="15000"/>
                  </a:schemeClr>
                </a:solidFill>
              </a:rPr>
              <a:t>3</a:t>
            </a:r>
            <a:r>
              <a:rPr lang="zh-CN" altLang="en-US" b="1" dirty="0" smtClean="0">
                <a:solidFill>
                  <a:schemeClr val="tx1">
                    <a:lumMod val="85000"/>
                    <a:lumOff val="15000"/>
                  </a:schemeClr>
                </a:solidFill>
              </a:rPr>
              <a:t>月</a:t>
            </a:r>
            <a:r>
              <a:rPr lang="en-US" altLang="zh-CN" b="1" dirty="0" smtClean="0">
                <a:solidFill>
                  <a:schemeClr val="tx1">
                    <a:lumMod val="85000"/>
                    <a:lumOff val="15000"/>
                  </a:schemeClr>
                </a:solidFill>
              </a:rPr>
              <a:t>16</a:t>
            </a:r>
            <a:r>
              <a:rPr lang="zh-CN" altLang="en-US" b="1" dirty="0" smtClean="0">
                <a:solidFill>
                  <a:schemeClr val="tx1">
                    <a:lumMod val="85000"/>
                    <a:lumOff val="15000"/>
                  </a:schemeClr>
                </a:solidFill>
              </a:rPr>
              <a:t>日</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p:cNvSpPr txBox="1"/>
          <p:nvPr/>
        </p:nvSpPr>
        <p:spPr>
          <a:xfrm>
            <a:off x="1496290" y="503121"/>
            <a:ext cx="2202873" cy="492443"/>
          </a:xfrm>
          <a:prstGeom prst="rect">
            <a:avLst/>
          </a:prstGeom>
          <a:noFill/>
        </p:spPr>
        <p:txBody>
          <a:bodyPr wrap="square" rtlCol="0">
            <a:spAutoFit/>
          </a:bodyPr>
          <a:lstStyle/>
          <a:p>
            <a:r>
              <a:rPr kumimoji="1" lang="zh-CN" altLang="en-US" sz="2600" dirty="0" smtClean="0">
                <a:solidFill>
                  <a:schemeClr val="bg1"/>
                </a:solidFill>
              </a:rPr>
              <a:t>目录 </a:t>
            </a:r>
            <a:endParaRPr kumimoji="1" lang="zh-CN" altLang="en-US" sz="2600" dirty="0">
              <a:solidFill>
                <a:schemeClr val="bg1"/>
              </a:solidFill>
            </a:endParaRPr>
          </a:p>
        </p:txBody>
      </p:sp>
      <p:sp>
        <p:nvSpPr>
          <p:cNvPr id="7" name="内容占位符 2"/>
          <p:cNvSpPr>
            <a:spLocks noGrp="1"/>
          </p:cNvSpPr>
          <p:nvPr>
            <p:ph idx="1"/>
          </p:nvPr>
        </p:nvSpPr>
        <p:spPr>
          <a:xfrm>
            <a:off x="1274618" y="1614083"/>
            <a:ext cx="8229600" cy="4622800"/>
          </a:xfrm>
        </p:spPr>
        <p:txBody>
          <a:bodyPr>
            <a:normAutofit lnSpcReduction="10000"/>
          </a:bodyPr>
          <a:lstStyle/>
          <a:p>
            <a:pPr eaLnBrk="1" hangingPunct="1">
              <a:lnSpc>
                <a:spcPct val="150000"/>
              </a:lnSpc>
            </a:pPr>
            <a:r>
              <a:rPr lang="zh-CN" altLang="en-US" sz="2400" b="1" dirty="0"/>
              <a:t>项目说明</a:t>
            </a:r>
            <a:endParaRPr lang="en-US" altLang="zh-CN" sz="2400" b="1" dirty="0"/>
          </a:p>
          <a:p>
            <a:pPr eaLnBrk="1" hangingPunct="1">
              <a:lnSpc>
                <a:spcPct val="150000"/>
              </a:lnSpc>
            </a:pPr>
            <a:r>
              <a:rPr lang="zh-CN" altLang="en-US" sz="2400" b="1" dirty="0"/>
              <a:t>项目基本信息及资源需求</a:t>
            </a:r>
            <a:endParaRPr lang="en-US" altLang="zh-CN" sz="2400" b="1" dirty="0"/>
          </a:p>
          <a:p>
            <a:pPr eaLnBrk="1" hangingPunct="1">
              <a:lnSpc>
                <a:spcPct val="150000"/>
              </a:lnSpc>
            </a:pPr>
            <a:r>
              <a:rPr lang="zh-CN" altLang="en-US" sz="2400" b="1" dirty="0"/>
              <a:t>项目</a:t>
            </a:r>
            <a:r>
              <a:rPr lang="zh-CN" altLang="en-US" sz="2400" b="1" dirty="0" smtClean="0"/>
              <a:t>目标</a:t>
            </a:r>
            <a:r>
              <a:rPr lang="en-US" altLang="zh-CN" sz="2400" b="1" dirty="0" smtClean="0"/>
              <a:t>&amp;</a:t>
            </a:r>
            <a:r>
              <a:rPr lang="zh-CN" altLang="en-US" sz="2400" b="1" dirty="0" smtClean="0"/>
              <a:t>功能</a:t>
            </a:r>
            <a:endParaRPr lang="en-US" altLang="zh-CN" sz="2400" b="1" dirty="0"/>
          </a:p>
          <a:p>
            <a:pPr>
              <a:lnSpc>
                <a:spcPct val="150000"/>
              </a:lnSpc>
            </a:pPr>
            <a:r>
              <a:rPr lang="zh-CN" altLang="en-US" sz="2400" b="1" dirty="0" smtClean="0"/>
              <a:t>项目概要计划</a:t>
            </a:r>
            <a:endParaRPr lang="en-US" altLang="zh-CN" sz="2400" b="1" dirty="0" smtClean="0"/>
          </a:p>
          <a:p>
            <a:pPr>
              <a:lnSpc>
                <a:spcPct val="150000"/>
              </a:lnSpc>
            </a:pPr>
            <a:r>
              <a:rPr lang="zh-CN" altLang="en-US" sz="2400" b="1" dirty="0" smtClean="0"/>
              <a:t>项目</a:t>
            </a:r>
            <a:r>
              <a:rPr lang="en-US" altLang="zh-CN" sz="2400" b="1" dirty="0" smtClean="0"/>
              <a:t>ROI</a:t>
            </a:r>
          </a:p>
          <a:p>
            <a:pPr>
              <a:lnSpc>
                <a:spcPct val="150000"/>
              </a:lnSpc>
            </a:pPr>
            <a:r>
              <a:rPr lang="zh-CN" altLang="en-US" sz="2400" b="1" dirty="0"/>
              <a:t>项目</a:t>
            </a:r>
            <a:r>
              <a:rPr lang="zh-CN" altLang="en-US" sz="2400" b="1" dirty="0" smtClean="0"/>
              <a:t>影响分析 </a:t>
            </a:r>
            <a:endParaRPr lang="en-US" altLang="zh-CN" sz="2400" b="1" dirty="0"/>
          </a:p>
          <a:p>
            <a:pPr eaLnBrk="1" hangingPunct="1">
              <a:lnSpc>
                <a:spcPct val="150000"/>
              </a:lnSpc>
            </a:pPr>
            <a:r>
              <a:rPr lang="zh-CN" altLang="en-US" sz="2400" b="1" dirty="0" smtClean="0"/>
              <a:t>项目问题风险分析</a:t>
            </a:r>
            <a:endParaRPr lang="en-US" altLang="zh-CN" sz="2400" b="1" dirty="0"/>
          </a:p>
          <a:p>
            <a:pPr eaLnBrk="1" hangingPunct="1"/>
            <a:endParaRPr lang="en-US" altLang="zh-CN" sz="1800" dirty="0">
              <a:solidFill>
                <a:srgbClr val="003366"/>
              </a:solidFill>
              <a:latin typeface="黑体" panose="02010609060101010101" pitchFamily="49" charset="-122"/>
              <a:ea typeface="黑体" panose="02010609060101010101" pitchFamily="49" charset="-122"/>
            </a:endParaRPr>
          </a:p>
          <a:p>
            <a:pPr eaLnBrk="1" hangingPunct="1"/>
            <a:endParaRPr lang="en-US" altLang="zh-CN" sz="1800" dirty="0">
              <a:solidFill>
                <a:srgbClr val="003366"/>
              </a:solidFill>
              <a:latin typeface="黑体" panose="02010609060101010101" pitchFamily="49" charset="-122"/>
              <a:ea typeface="黑体" panose="02010609060101010101" pitchFamily="49" charset="-122"/>
            </a:endParaRPr>
          </a:p>
          <a:p>
            <a:pPr eaLnBrk="1" hangingPunct="1"/>
            <a:endParaRPr lang="zh-CN" altLang="en-US" sz="1800" dirty="0">
              <a:solidFill>
                <a:srgbClr val="003366"/>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p:cNvSpPr txBox="1"/>
          <p:nvPr/>
        </p:nvSpPr>
        <p:spPr>
          <a:xfrm>
            <a:off x="1496291" y="496093"/>
            <a:ext cx="1609736" cy="492443"/>
          </a:xfrm>
          <a:prstGeom prst="rect">
            <a:avLst/>
          </a:prstGeom>
          <a:noFill/>
        </p:spPr>
        <p:txBody>
          <a:bodyPr wrap="none" rtlCol="0">
            <a:spAutoFit/>
          </a:bodyPr>
          <a:lstStyle/>
          <a:p>
            <a:r>
              <a:rPr kumimoji="1" lang="zh-CN" altLang="en-US" sz="2600" dirty="0" smtClean="0">
                <a:solidFill>
                  <a:schemeClr val="bg1"/>
                </a:solidFill>
              </a:rPr>
              <a:t>项目说明 </a:t>
            </a:r>
            <a:endParaRPr kumimoji="1" lang="zh-CN" altLang="en-US" sz="2600" dirty="0">
              <a:solidFill>
                <a:schemeClr val="bg1"/>
              </a:solidFill>
            </a:endParaRPr>
          </a:p>
        </p:txBody>
      </p:sp>
      <p:sp>
        <p:nvSpPr>
          <p:cNvPr id="9" name="文本框 8"/>
          <p:cNvSpPr txBox="1"/>
          <p:nvPr/>
        </p:nvSpPr>
        <p:spPr>
          <a:xfrm>
            <a:off x="67803" y="503121"/>
            <a:ext cx="537327" cy="492443"/>
          </a:xfrm>
          <a:prstGeom prst="rect">
            <a:avLst/>
          </a:prstGeom>
          <a:noFill/>
        </p:spPr>
        <p:txBody>
          <a:bodyPr wrap="none" rtlCol="0">
            <a:spAutoFit/>
          </a:bodyPr>
          <a:lstStyle/>
          <a:p>
            <a:r>
              <a:rPr kumimoji="1" lang="en-US" altLang="zh-CN" sz="2600" dirty="0" smtClean="0">
                <a:solidFill>
                  <a:schemeClr val="bg1"/>
                </a:solidFill>
              </a:rPr>
              <a:t>01</a:t>
            </a:r>
            <a:endParaRPr kumimoji="1" lang="zh-CN" altLang="en-US" sz="2600" dirty="0">
              <a:solidFill>
                <a:schemeClr val="bg1"/>
              </a:solidFill>
            </a:endParaRPr>
          </a:p>
        </p:txBody>
      </p:sp>
      <p:sp>
        <p:nvSpPr>
          <p:cNvPr id="10" name="内容占位符 1"/>
          <p:cNvSpPr>
            <a:spLocks noGrp="1"/>
          </p:cNvSpPr>
          <p:nvPr>
            <p:ph idx="1"/>
          </p:nvPr>
        </p:nvSpPr>
        <p:spPr>
          <a:xfrm>
            <a:off x="336465" y="1498685"/>
            <a:ext cx="11121243" cy="5090908"/>
          </a:xfrm>
        </p:spPr>
        <p:txBody>
          <a:bodyPr>
            <a:normAutofit/>
          </a:bodyPr>
          <a:lstStyle/>
          <a:p>
            <a:r>
              <a:rPr lang="zh-CN" altLang="en-US" sz="2400" b="1" dirty="0" smtClean="0"/>
              <a:t>简述项目目的、范围、方案概要</a:t>
            </a:r>
            <a:endParaRPr lang="en-US" altLang="zh-CN" sz="2400" b="1" dirty="0" smtClean="0"/>
          </a:p>
          <a:p>
            <a:pPr algn="just"/>
            <a:r>
              <a:rPr lang="zh-CN" altLang="en-US" sz="2400" b="1" dirty="0" smtClean="0"/>
              <a:t>目的：</a:t>
            </a:r>
            <a:endParaRPr lang="en-US" altLang="zh-CN" sz="2400" b="1" dirty="0" smtClean="0"/>
          </a:p>
          <a:p>
            <a:pPr lvl="1">
              <a:lnSpc>
                <a:spcPct val="120000"/>
              </a:lnSpc>
            </a:pPr>
            <a:r>
              <a:rPr lang="zh-CN" altLang="zh-CN" sz="2000" dirty="0"/>
              <a:t>在推行的电子交易结算过程中增加的积分制度可以提高客户的接受度，增加客户</a:t>
            </a:r>
            <a:r>
              <a:rPr lang="zh-CN" altLang="zh-CN" sz="2000" dirty="0" smtClean="0"/>
              <a:t>黏度</a:t>
            </a:r>
            <a:endParaRPr lang="en-US" altLang="zh-CN" sz="2000" dirty="0" smtClean="0"/>
          </a:p>
          <a:p>
            <a:pPr marL="457200" lvl="1" indent="0">
              <a:lnSpc>
                <a:spcPct val="120000"/>
              </a:lnSpc>
              <a:buNone/>
            </a:pPr>
            <a:endParaRPr lang="en-US" altLang="zh-CN" sz="2000" dirty="0" smtClean="0"/>
          </a:p>
          <a:p>
            <a:r>
              <a:rPr lang="zh-CN" altLang="en-US" sz="2400" b="1" dirty="0" smtClean="0"/>
              <a:t>范围：</a:t>
            </a:r>
            <a:endParaRPr lang="en-US" altLang="zh-CN" sz="2000" dirty="0" smtClean="0"/>
          </a:p>
          <a:p>
            <a:pPr lvl="1"/>
            <a:r>
              <a:rPr lang="zh-CN" altLang="en-US" sz="2000" dirty="0" smtClean="0"/>
              <a:t>从其它生产系统</a:t>
            </a:r>
            <a:r>
              <a:rPr lang="en-US" altLang="zh-CN" sz="2000" dirty="0" smtClean="0"/>
              <a:t>(</a:t>
            </a:r>
            <a:r>
              <a:rPr lang="zh-CN" altLang="en-US" sz="2000" dirty="0" smtClean="0"/>
              <a:t>如神农、电子结算、进门收费</a:t>
            </a:r>
            <a:r>
              <a:rPr lang="en-US" altLang="zh-CN" sz="2000" dirty="0" smtClean="0"/>
              <a:t>)</a:t>
            </a:r>
            <a:r>
              <a:rPr lang="zh-CN" altLang="en-US" sz="2000" dirty="0" smtClean="0"/>
              <a:t>获取数据，提供客户积分</a:t>
            </a:r>
            <a:r>
              <a:rPr lang="zh-CN" altLang="en-US" sz="2000" dirty="0"/>
              <a:t>系统应用</a:t>
            </a:r>
            <a:endParaRPr lang="en-US" altLang="zh-CN" sz="2000" dirty="0" smtClean="0"/>
          </a:p>
          <a:p>
            <a:pPr lvl="1"/>
            <a:r>
              <a:rPr lang="zh-CN" altLang="en-US" sz="2000" dirty="0" smtClean="0"/>
              <a:t>基于所有市场</a:t>
            </a:r>
            <a:endParaRPr lang="en-US" altLang="zh-CN" sz="2000" dirty="0" smtClean="0"/>
          </a:p>
          <a:p>
            <a:pPr marL="457200" lvl="1" indent="0">
              <a:buNone/>
            </a:pPr>
            <a:endParaRPr lang="en-US" altLang="zh-CN" sz="1600" b="1" dirty="0"/>
          </a:p>
          <a:p>
            <a:r>
              <a:rPr lang="zh-CN" altLang="en-US" sz="2400" b="1" dirty="0" smtClean="0"/>
              <a:t>方案概要：</a:t>
            </a:r>
            <a:endParaRPr lang="en-US" altLang="zh-CN" sz="2400" b="1" dirty="0" smtClean="0"/>
          </a:p>
          <a:p>
            <a:pPr lvl="1">
              <a:lnSpc>
                <a:spcPct val="120000"/>
              </a:lnSpc>
            </a:pPr>
            <a:r>
              <a:rPr lang="zh-CN" altLang="zh-CN" sz="2000" dirty="0"/>
              <a:t>积分是地利集团额外回馈给会员的一种惠利与增值服务，它会随着用户购买商品和参与市场活动而不断</a:t>
            </a:r>
            <a:r>
              <a:rPr lang="zh-CN" altLang="zh-CN" sz="2000" dirty="0" smtClean="0"/>
              <a:t>增加</a:t>
            </a:r>
            <a:endParaRPr lang="zh-CN" altLang="en-US" sz="2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3" y="0"/>
            <a:ext cx="12192000" cy="6858000"/>
          </a:xfrm>
          <a:prstGeom prst="rect">
            <a:avLst/>
          </a:prstGeom>
        </p:spPr>
      </p:pic>
      <p:sp>
        <p:nvSpPr>
          <p:cNvPr id="6" name="文本框 5"/>
          <p:cNvSpPr txBox="1"/>
          <p:nvPr/>
        </p:nvSpPr>
        <p:spPr>
          <a:xfrm>
            <a:off x="1496291" y="378457"/>
            <a:ext cx="4134465" cy="637675"/>
          </a:xfrm>
          <a:prstGeom prst="rect">
            <a:avLst/>
          </a:prstGeom>
          <a:noFill/>
        </p:spPr>
        <p:txBody>
          <a:bodyPr wrap="none" rtlCol="0">
            <a:spAutoFit/>
          </a:bodyPr>
          <a:lstStyle/>
          <a:p>
            <a:pPr>
              <a:lnSpc>
                <a:spcPct val="150000"/>
              </a:lnSpc>
            </a:pPr>
            <a:r>
              <a:rPr lang="zh-CN" altLang="en-US" sz="2800" dirty="0">
                <a:solidFill>
                  <a:schemeClr val="bg1">
                    <a:lumMod val="95000"/>
                  </a:schemeClr>
                </a:solidFill>
                <a:latin typeface="黑体" panose="02010609060101010101" pitchFamily="49" charset="-122"/>
                <a:ea typeface="黑体" panose="02010609060101010101" pitchFamily="49" charset="-122"/>
              </a:rPr>
              <a:t>项目基本信息及资源需求</a:t>
            </a:r>
            <a:endParaRPr lang="en-US" altLang="zh-CN" sz="2800" dirty="0">
              <a:solidFill>
                <a:schemeClr val="bg1">
                  <a:lumMod val="95000"/>
                </a:schemeClr>
              </a:solidFill>
              <a:latin typeface="黑体" panose="02010609060101010101" pitchFamily="49" charset="-122"/>
              <a:ea typeface="黑体" panose="02010609060101010101" pitchFamily="49" charset="-122"/>
            </a:endParaRPr>
          </a:p>
        </p:txBody>
      </p:sp>
      <p:sp>
        <p:nvSpPr>
          <p:cNvPr id="9" name="文本框 8"/>
          <p:cNvSpPr txBox="1"/>
          <p:nvPr/>
        </p:nvSpPr>
        <p:spPr>
          <a:xfrm>
            <a:off x="67803" y="503121"/>
            <a:ext cx="537327" cy="492443"/>
          </a:xfrm>
          <a:prstGeom prst="rect">
            <a:avLst/>
          </a:prstGeom>
          <a:noFill/>
        </p:spPr>
        <p:txBody>
          <a:bodyPr wrap="none" rtlCol="0">
            <a:spAutoFit/>
          </a:bodyPr>
          <a:lstStyle/>
          <a:p>
            <a:r>
              <a:rPr kumimoji="1" lang="en-US" altLang="zh-CN" sz="2600" dirty="0" smtClean="0">
                <a:solidFill>
                  <a:schemeClr val="bg1"/>
                </a:solidFill>
              </a:rPr>
              <a:t>02</a:t>
            </a:r>
            <a:endParaRPr kumimoji="1" lang="zh-CN" altLang="en-US" sz="2600" dirty="0">
              <a:solidFill>
                <a:schemeClr val="bg1"/>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2146726855"/>
              </p:ext>
            </p:extLst>
          </p:nvPr>
        </p:nvGraphicFramePr>
        <p:xfrm>
          <a:off x="605130" y="1394588"/>
          <a:ext cx="10035160" cy="1999775"/>
        </p:xfrm>
        <a:graphic>
          <a:graphicData uri="http://schemas.openxmlformats.org/drawingml/2006/table">
            <a:tbl>
              <a:tblPr bandCol="1">
                <a:tableStyleId>{B301B821-A1FF-4177-AEE7-76D212191A09}</a:tableStyleId>
              </a:tblPr>
              <a:tblGrid>
                <a:gridCol w="2065862">
                  <a:extLst>
                    <a:ext uri="{9D8B030D-6E8A-4147-A177-3AD203B41FA5}">
                      <a16:colId xmlns:a16="http://schemas.microsoft.com/office/drawing/2014/main" xmlns="" val="20000"/>
                    </a:ext>
                  </a:extLst>
                </a:gridCol>
                <a:gridCol w="2873092">
                  <a:extLst>
                    <a:ext uri="{9D8B030D-6E8A-4147-A177-3AD203B41FA5}">
                      <a16:colId xmlns:a16="http://schemas.microsoft.com/office/drawing/2014/main" xmlns="" val="20001"/>
                    </a:ext>
                  </a:extLst>
                </a:gridCol>
                <a:gridCol w="2176488">
                  <a:extLst>
                    <a:ext uri="{9D8B030D-6E8A-4147-A177-3AD203B41FA5}">
                      <a16:colId xmlns:a16="http://schemas.microsoft.com/office/drawing/2014/main" xmlns="" val="20002"/>
                    </a:ext>
                  </a:extLst>
                </a:gridCol>
                <a:gridCol w="2919718">
                  <a:extLst>
                    <a:ext uri="{9D8B030D-6E8A-4147-A177-3AD203B41FA5}">
                      <a16:colId xmlns:a16="http://schemas.microsoft.com/office/drawing/2014/main" xmlns="" val="20003"/>
                    </a:ext>
                  </a:extLst>
                </a:gridCol>
              </a:tblGrid>
              <a:tr h="341811">
                <a:tc>
                  <a:txBody>
                    <a:bodyPr/>
                    <a:lstStyle/>
                    <a:p>
                      <a:pPr algn="l">
                        <a:lnSpc>
                          <a:spcPct val="125000"/>
                        </a:lnSpc>
                        <a:spcAft>
                          <a:spcPts val="0"/>
                        </a:spcAft>
                      </a:pPr>
                      <a:r>
                        <a:rPr lang="zh-CN" altLang="en-US" sz="1400" b="1" kern="100" dirty="0" smtClean="0">
                          <a:solidFill>
                            <a:schemeClr val="tx1">
                              <a:lumMod val="95000"/>
                              <a:lumOff val="5000"/>
                            </a:schemeClr>
                          </a:solidFill>
                          <a:latin typeface="+mj-ea"/>
                          <a:ea typeface="+mj-ea"/>
                          <a:cs typeface="Times New Roman" panose="02020603050405020304"/>
                        </a:rPr>
                        <a:t>项目名称：</a:t>
                      </a:r>
                      <a:endParaRPr lang="zh-CN" sz="1400" b="1" kern="100" dirty="0">
                        <a:solidFill>
                          <a:schemeClr val="tx1">
                            <a:lumMod val="95000"/>
                            <a:lumOff val="5000"/>
                          </a:schemeClr>
                        </a:solidFill>
                        <a:latin typeface="+mj-ea"/>
                        <a:ea typeface="+mj-ea"/>
                        <a:cs typeface="Times New Roman" panose="02020603050405020304"/>
                      </a:endParaRPr>
                    </a:p>
                  </a:txBody>
                  <a:tcPr marL="68580" marR="68580" marT="0" marB="0" anchor="ctr"/>
                </a:tc>
                <a:tc gridSpan="3">
                  <a:txBody>
                    <a:bodyPr/>
                    <a:lstStyle/>
                    <a:p>
                      <a:pPr algn="l">
                        <a:lnSpc>
                          <a:spcPct val="125000"/>
                        </a:lnSpc>
                        <a:spcAft>
                          <a:spcPts val="0"/>
                        </a:spcAft>
                      </a:pPr>
                      <a:r>
                        <a:rPr lang="en-US" altLang="zh-CN" sz="1400" b="1" kern="100" dirty="0" smtClean="0">
                          <a:solidFill>
                            <a:schemeClr val="tx1">
                              <a:lumMod val="95000"/>
                              <a:lumOff val="5000"/>
                            </a:schemeClr>
                          </a:solidFill>
                          <a:latin typeface="+mj-ea"/>
                          <a:ea typeface="+mj-ea"/>
                          <a:cs typeface="Times New Roman" panose="02020603050405020304"/>
                        </a:rPr>
                        <a:t>CRM(</a:t>
                      </a:r>
                      <a:r>
                        <a:rPr lang="zh-CN" altLang="en-US" sz="1400" b="1" kern="100" dirty="0" smtClean="0">
                          <a:solidFill>
                            <a:schemeClr val="tx1">
                              <a:lumMod val="95000"/>
                              <a:lumOff val="5000"/>
                            </a:schemeClr>
                          </a:solidFill>
                          <a:latin typeface="+mj-ea"/>
                          <a:ea typeface="+mj-ea"/>
                          <a:cs typeface="Times New Roman" panose="02020603050405020304"/>
                        </a:rPr>
                        <a:t>二阶段</a:t>
                      </a:r>
                      <a:r>
                        <a:rPr lang="en-US" altLang="zh-CN" sz="1400" b="1" kern="100" dirty="0" smtClean="0">
                          <a:solidFill>
                            <a:schemeClr val="tx1">
                              <a:lumMod val="95000"/>
                              <a:lumOff val="5000"/>
                            </a:schemeClr>
                          </a:solidFill>
                          <a:latin typeface="+mj-ea"/>
                          <a:ea typeface="+mj-ea"/>
                          <a:cs typeface="Times New Roman" panose="02020603050405020304"/>
                        </a:rPr>
                        <a:t>)</a:t>
                      </a:r>
                      <a:endParaRPr lang="zh-CN" sz="1400" b="1" kern="100" dirty="0">
                        <a:solidFill>
                          <a:schemeClr val="tx1">
                            <a:lumMod val="95000"/>
                            <a:lumOff val="5000"/>
                          </a:schemeClr>
                        </a:solidFill>
                        <a:latin typeface="+mj-ea"/>
                        <a:ea typeface="+mj-ea"/>
                        <a:cs typeface="Times New Roman" panose="02020603050405020304"/>
                      </a:endParaRPr>
                    </a:p>
                  </a:txBody>
                  <a:tcPr marL="68580" marR="68580" marT="0" marB="0" anchor="ctr"/>
                </a:tc>
                <a:tc hMerge="1">
                  <a:txBody>
                    <a:bodyPr/>
                    <a:lstStyle/>
                    <a:p>
                      <a:endParaRPr lang="zh-CN"/>
                    </a:p>
                  </a:txBody>
                  <a:tcPr marL="68580" marR="68580" marT="0" marB="0" anchor="ctr"/>
                </a:tc>
                <a:tc hMerge="1">
                  <a:txBody>
                    <a:bodyPr/>
                    <a:lstStyle/>
                    <a:p>
                      <a:endParaRPr lang="zh-CN"/>
                    </a:p>
                  </a:txBody>
                  <a:tcPr marL="68580" marR="68580" marT="0" marB="0" anchor="ctr"/>
                </a:tc>
                <a:extLst>
                  <a:ext uri="{0D108BD9-81ED-4DB2-BD59-A6C34878D82A}">
                    <a16:rowId xmlns:a16="http://schemas.microsoft.com/office/drawing/2014/main" xmlns="" val="10000"/>
                  </a:ext>
                </a:extLst>
              </a:tr>
              <a:tr h="314465">
                <a:tc>
                  <a:txBody>
                    <a:bodyPr/>
                    <a:lstStyle/>
                    <a:p>
                      <a:pPr algn="l">
                        <a:lnSpc>
                          <a:spcPct val="125000"/>
                        </a:lnSpc>
                        <a:spcAft>
                          <a:spcPts val="0"/>
                        </a:spcAft>
                      </a:pPr>
                      <a:r>
                        <a:rPr lang="zh-CN" sz="1400" b="1" kern="100" dirty="0" smtClean="0">
                          <a:solidFill>
                            <a:schemeClr val="tx1">
                              <a:lumMod val="95000"/>
                              <a:lumOff val="5000"/>
                            </a:schemeClr>
                          </a:solidFill>
                          <a:latin typeface="+mj-ea"/>
                          <a:ea typeface="+mj-ea"/>
                        </a:rPr>
                        <a:t>项目</a:t>
                      </a:r>
                      <a:r>
                        <a:rPr lang="zh-CN" altLang="en-US" sz="1400" b="1" kern="100" dirty="0" smtClean="0">
                          <a:solidFill>
                            <a:schemeClr val="tx1">
                              <a:lumMod val="95000"/>
                              <a:lumOff val="5000"/>
                            </a:schemeClr>
                          </a:solidFill>
                          <a:latin typeface="+mj-ea"/>
                          <a:ea typeface="+mj-ea"/>
                        </a:rPr>
                        <a:t>负责人</a:t>
                      </a:r>
                      <a:r>
                        <a:rPr lang="zh-CN" sz="1400" b="1" kern="100" dirty="0" smtClean="0">
                          <a:solidFill>
                            <a:schemeClr val="tx1">
                              <a:lumMod val="95000"/>
                              <a:lumOff val="5000"/>
                            </a:schemeClr>
                          </a:solidFill>
                          <a:latin typeface="+mj-ea"/>
                          <a:ea typeface="+mj-ea"/>
                        </a:rPr>
                        <a:t>：</a:t>
                      </a:r>
                      <a:endParaRPr lang="zh-CN" sz="1400" b="1" kern="100" dirty="0">
                        <a:solidFill>
                          <a:schemeClr val="tx1">
                            <a:lumMod val="95000"/>
                            <a:lumOff val="5000"/>
                          </a:schemeClr>
                        </a:solidFill>
                        <a:latin typeface="+mj-ea"/>
                        <a:ea typeface="+mj-ea"/>
                        <a:cs typeface="Times New Roman" panose="02020603050405020304"/>
                      </a:endParaRPr>
                    </a:p>
                  </a:txBody>
                  <a:tcPr marL="68580" marR="68580" marT="0" marB="0" anchor="ctr"/>
                </a:tc>
                <a:tc>
                  <a:txBody>
                    <a:bodyPr/>
                    <a:lstStyle/>
                    <a:p>
                      <a:pPr algn="l">
                        <a:lnSpc>
                          <a:spcPct val="125000"/>
                        </a:lnSpc>
                        <a:spcAft>
                          <a:spcPts val="0"/>
                        </a:spcAft>
                      </a:pPr>
                      <a:r>
                        <a:rPr lang="zh-CN" altLang="en-US" sz="1400" b="1" kern="100" dirty="0" smtClean="0">
                          <a:solidFill>
                            <a:schemeClr val="tx1">
                              <a:lumMod val="95000"/>
                              <a:lumOff val="5000"/>
                            </a:schemeClr>
                          </a:solidFill>
                          <a:latin typeface="+mj-ea"/>
                          <a:ea typeface="+mj-ea"/>
                          <a:cs typeface="Times New Roman" panose="02020603050405020304"/>
                        </a:rPr>
                        <a:t>宋伯龙</a:t>
                      </a:r>
                      <a:endParaRPr lang="en-US" sz="1400" b="1" kern="100" dirty="0">
                        <a:solidFill>
                          <a:schemeClr val="tx1">
                            <a:lumMod val="95000"/>
                            <a:lumOff val="5000"/>
                          </a:schemeClr>
                        </a:solidFill>
                        <a:latin typeface="+mj-ea"/>
                        <a:ea typeface="+mj-ea"/>
                        <a:cs typeface="Times New Roman" panose="02020603050405020304"/>
                      </a:endParaRPr>
                    </a:p>
                  </a:txBody>
                  <a:tcPr marL="68580" marR="68580" marT="0" marB="0" anchor="ctr"/>
                </a:tc>
                <a:tc>
                  <a:txBody>
                    <a:bodyPr/>
                    <a:lstStyle/>
                    <a:p>
                      <a:pPr algn="l">
                        <a:spcAft>
                          <a:spcPts val="0"/>
                        </a:spcAft>
                      </a:pPr>
                      <a:r>
                        <a:rPr lang="zh-CN" sz="1400" b="1" kern="100" dirty="0" smtClean="0">
                          <a:solidFill>
                            <a:schemeClr val="tx1">
                              <a:lumMod val="95000"/>
                              <a:lumOff val="5000"/>
                            </a:schemeClr>
                          </a:solidFill>
                          <a:effectLst/>
                          <a:latin typeface="+mj-ea"/>
                          <a:ea typeface="+mj-ea"/>
                          <a:cs typeface="Times New Roman" panose="02020603050405020304"/>
                        </a:rPr>
                        <a:t>项目类别</a:t>
                      </a:r>
                      <a:r>
                        <a:rPr lang="zh-CN" altLang="en-US" sz="1400" b="1" kern="100" dirty="0" smtClean="0">
                          <a:solidFill>
                            <a:schemeClr val="tx1">
                              <a:lumMod val="95000"/>
                              <a:lumOff val="5000"/>
                            </a:schemeClr>
                          </a:solidFill>
                          <a:effectLst/>
                          <a:latin typeface="+mj-ea"/>
                          <a:ea typeface="+mj-ea"/>
                          <a:cs typeface="Times New Roman" panose="02020603050405020304"/>
                        </a:rPr>
                        <a:t>：</a:t>
                      </a:r>
                      <a:endParaRPr lang="zh-CN" sz="1400" b="1" kern="100" dirty="0">
                        <a:solidFill>
                          <a:schemeClr val="tx1">
                            <a:lumMod val="95000"/>
                            <a:lumOff val="5000"/>
                          </a:schemeClr>
                        </a:solidFill>
                        <a:effectLst/>
                        <a:latin typeface="+mj-ea"/>
                        <a:ea typeface="+mj-ea"/>
                        <a:cs typeface="Times New Roman" panose="02020603050405020304"/>
                      </a:endParaRPr>
                    </a:p>
                  </a:txBody>
                  <a:tcPr marL="68580" marR="68580" marT="0" marB="0" anchor="ctr"/>
                </a:tc>
                <a:tc>
                  <a:txBody>
                    <a:bodyPr/>
                    <a:lstStyle/>
                    <a:p>
                      <a:pPr marL="0" algn="l" defTabSz="914400" rtl="0" eaLnBrk="1" latinLnBrk="0" hangingPunct="1">
                        <a:lnSpc>
                          <a:spcPct val="125000"/>
                        </a:lnSpc>
                        <a:spcAft>
                          <a:spcPts val="0"/>
                        </a:spcAft>
                      </a:pPr>
                      <a:r>
                        <a:rPr lang="zh-CN" altLang="en-US" sz="1400" b="1" kern="100" dirty="0" smtClean="0">
                          <a:solidFill>
                            <a:schemeClr val="tx1">
                              <a:lumMod val="95000"/>
                              <a:lumOff val="5000"/>
                            </a:schemeClr>
                          </a:solidFill>
                          <a:latin typeface="+mj-ea"/>
                          <a:ea typeface="+mj-ea"/>
                          <a:cs typeface="Times New Roman" panose="02020603050405020304"/>
                        </a:rPr>
                        <a:t> 一般项目 </a:t>
                      </a:r>
                      <a:r>
                        <a:rPr lang="en-US" altLang="zh-CN" sz="1400" b="1" kern="100" dirty="0" smtClean="0">
                          <a:solidFill>
                            <a:schemeClr val="tx1">
                              <a:lumMod val="95000"/>
                              <a:lumOff val="5000"/>
                            </a:schemeClr>
                          </a:solidFill>
                          <a:latin typeface="+mj-ea"/>
                          <a:ea typeface="+mj-ea"/>
                          <a:cs typeface="Times New Roman" panose="02020603050405020304"/>
                        </a:rPr>
                        <a:t>G</a:t>
                      </a:r>
                      <a:r>
                        <a:rPr lang="zh-CN" altLang="en-US" sz="1400" b="1" kern="100" dirty="0" smtClean="0">
                          <a:solidFill>
                            <a:schemeClr val="tx1">
                              <a:lumMod val="95000"/>
                              <a:lumOff val="5000"/>
                            </a:schemeClr>
                          </a:solidFill>
                          <a:latin typeface="+mj-ea"/>
                          <a:ea typeface="+mj-ea"/>
                          <a:cs typeface="Times New Roman" panose="02020603050405020304"/>
                        </a:rPr>
                        <a:t>（</a:t>
                      </a:r>
                      <a:r>
                        <a:rPr lang="en-US" altLang="zh-CN" sz="1400" b="1" kern="100" dirty="0" smtClean="0">
                          <a:solidFill>
                            <a:schemeClr val="tx1">
                              <a:lumMod val="95000"/>
                              <a:lumOff val="5000"/>
                            </a:schemeClr>
                          </a:solidFill>
                          <a:latin typeface="+mj-ea"/>
                          <a:ea typeface="+mj-ea"/>
                          <a:cs typeface="Times New Roman" panose="02020603050405020304"/>
                        </a:rPr>
                        <a:t>General project</a:t>
                      </a:r>
                      <a:r>
                        <a:rPr lang="zh-CN" altLang="en-US" sz="1400" b="1" kern="100" dirty="0" smtClean="0">
                          <a:solidFill>
                            <a:schemeClr val="tx1">
                              <a:lumMod val="95000"/>
                              <a:lumOff val="5000"/>
                            </a:schemeClr>
                          </a:solidFill>
                          <a:latin typeface="+mj-ea"/>
                          <a:ea typeface="+mj-ea"/>
                          <a:cs typeface="Times New Roman" panose="02020603050405020304"/>
                        </a:rPr>
                        <a:t>）</a:t>
                      </a:r>
                      <a:endParaRPr lang="zh-CN" sz="1400" b="1" kern="100" dirty="0">
                        <a:solidFill>
                          <a:schemeClr val="tx1">
                            <a:lumMod val="95000"/>
                            <a:lumOff val="5000"/>
                          </a:schemeClr>
                        </a:solidFill>
                        <a:latin typeface="+mj-ea"/>
                        <a:ea typeface="+mj-ea"/>
                        <a:cs typeface="Times New Roman" panose="02020603050405020304"/>
                      </a:endParaRPr>
                    </a:p>
                  </a:txBody>
                  <a:tcPr marL="68580" marR="68580" marT="0" marB="0" anchor="ctr"/>
                </a:tc>
                <a:extLst>
                  <a:ext uri="{0D108BD9-81ED-4DB2-BD59-A6C34878D82A}">
                    <a16:rowId xmlns:a16="http://schemas.microsoft.com/office/drawing/2014/main" xmlns="" val="10001"/>
                  </a:ext>
                </a:extLst>
              </a:tr>
              <a:tr h="314465">
                <a:tc>
                  <a:txBody>
                    <a:bodyPr/>
                    <a:lstStyle/>
                    <a:p>
                      <a:pPr algn="l">
                        <a:lnSpc>
                          <a:spcPct val="125000"/>
                        </a:lnSpc>
                        <a:spcAft>
                          <a:spcPts val="0"/>
                        </a:spcAft>
                      </a:pPr>
                      <a:r>
                        <a:rPr lang="zh-CN" altLang="en-US" sz="1400" b="1" kern="100" dirty="0" smtClean="0">
                          <a:solidFill>
                            <a:schemeClr val="tx1">
                              <a:lumMod val="95000"/>
                              <a:lumOff val="5000"/>
                            </a:schemeClr>
                          </a:solidFill>
                          <a:latin typeface="+mj-ea"/>
                          <a:ea typeface="+mj-ea"/>
                          <a:cs typeface="Times New Roman" panose="02020603050405020304"/>
                        </a:rPr>
                        <a:t>产品经理：</a:t>
                      </a:r>
                      <a:endParaRPr lang="zh-CN" sz="1400" b="1" kern="100" dirty="0">
                        <a:solidFill>
                          <a:schemeClr val="tx1">
                            <a:lumMod val="95000"/>
                            <a:lumOff val="5000"/>
                          </a:schemeClr>
                        </a:solidFill>
                        <a:latin typeface="+mj-ea"/>
                        <a:ea typeface="+mj-ea"/>
                        <a:cs typeface="Times New Roman" panose="02020603050405020304"/>
                      </a:endParaRPr>
                    </a:p>
                  </a:txBody>
                  <a:tcPr marL="68580" marR="68580" marT="0" marB="0" anchor="ctr"/>
                </a:tc>
                <a:tc>
                  <a:txBody>
                    <a:bodyPr/>
                    <a:lstStyle/>
                    <a:p>
                      <a:r>
                        <a:rPr lang="zh-CN" altLang="en-US" sz="1400" b="1" kern="100" dirty="0" smtClean="0">
                          <a:solidFill>
                            <a:schemeClr val="tx1">
                              <a:lumMod val="95000"/>
                              <a:lumOff val="5000"/>
                            </a:schemeClr>
                          </a:solidFill>
                          <a:latin typeface="+mj-ea"/>
                          <a:ea typeface="+mj-ea"/>
                          <a:cs typeface="Times New Roman" panose="02020603050405020304"/>
                        </a:rPr>
                        <a:t>文刚</a:t>
                      </a:r>
                      <a:endParaRPr lang="zh-CN" altLang="en-US" sz="1400" b="1" kern="100" dirty="0">
                        <a:solidFill>
                          <a:schemeClr val="tx1">
                            <a:lumMod val="95000"/>
                            <a:lumOff val="5000"/>
                          </a:schemeClr>
                        </a:solidFill>
                        <a:latin typeface="+mj-ea"/>
                        <a:ea typeface="+mj-ea"/>
                        <a:cs typeface="Times New Roman" panose="02020603050405020304"/>
                      </a:endParaRPr>
                    </a:p>
                  </a:txBody>
                  <a:tcPr marL="68580" marR="6858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b="1" kern="100" dirty="0" smtClean="0">
                          <a:solidFill>
                            <a:schemeClr val="tx1">
                              <a:lumMod val="95000"/>
                              <a:lumOff val="5000"/>
                            </a:schemeClr>
                          </a:solidFill>
                          <a:latin typeface="+mj-ea"/>
                          <a:ea typeface="+mj-ea"/>
                          <a:cs typeface="Times New Roman" panose="02020603050405020304"/>
                        </a:rPr>
                        <a:t>研发经理：</a:t>
                      </a:r>
                      <a:endParaRPr lang="zh-CN" altLang="zh-CN" sz="1400" b="1" kern="100" dirty="0" smtClean="0">
                        <a:solidFill>
                          <a:schemeClr val="tx1">
                            <a:lumMod val="95000"/>
                            <a:lumOff val="5000"/>
                          </a:schemeClr>
                        </a:solidFill>
                        <a:latin typeface="+mj-ea"/>
                        <a:ea typeface="+mj-ea"/>
                        <a:cs typeface="Times New Roman" panose="02020603050405020304"/>
                      </a:endParaRPr>
                    </a:p>
                  </a:txBody>
                  <a:tcPr marL="68580" marR="68580" marT="0" marB="0" anchor="ctr"/>
                </a:tc>
                <a:tc>
                  <a:txBody>
                    <a:bodyPr/>
                    <a:lstStyle/>
                    <a:p>
                      <a:pPr algn="l">
                        <a:lnSpc>
                          <a:spcPct val="125000"/>
                        </a:lnSpc>
                        <a:spcAft>
                          <a:spcPts val="0"/>
                        </a:spcAft>
                      </a:pPr>
                      <a:r>
                        <a:rPr lang="zh-CN" altLang="en-US" sz="1400" b="1" kern="100" dirty="0" smtClean="0">
                          <a:solidFill>
                            <a:schemeClr val="tx1">
                              <a:lumMod val="95000"/>
                              <a:lumOff val="5000"/>
                            </a:schemeClr>
                          </a:solidFill>
                          <a:latin typeface="+mj-ea"/>
                          <a:ea typeface="+mj-ea"/>
                          <a:cs typeface="Times New Roman" panose="02020603050405020304"/>
                        </a:rPr>
                        <a:t>王宓</a:t>
                      </a:r>
                      <a:endParaRPr lang="en-US" sz="1400" b="1" kern="100" dirty="0">
                        <a:solidFill>
                          <a:schemeClr val="tx1">
                            <a:lumMod val="95000"/>
                            <a:lumOff val="5000"/>
                          </a:schemeClr>
                        </a:solidFill>
                        <a:latin typeface="+mj-ea"/>
                        <a:ea typeface="+mj-ea"/>
                        <a:cs typeface="Times New Roman" panose="02020603050405020304"/>
                      </a:endParaRPr>
                    </a:p>
                  </a:txBody>
                  <a:tcPr marL="68580" marR="68580" marT="0" marB="0" anchor="ctr"/>
                </a:tc>
                <a:extLst>
                  <a:ext uri="{0D108BD9-81ED-4DB2-BD59-A6C34878D82A}">
                    <a16:rowId xmlns:a16="http://schemas.microsoft.com/office/drawing/2014/main" xmlns="" val="10002"/>
                  </a:ext>
                </a:extLst>
              </a:tr>
              <a:tr h="307333">
                <a:tc>
                  <a:txBody>
                    <a:bodyPr/>
                    <a:lstStyle/>
                    <a:p>
                      <a:pPr marL="0" marR="0" indent="0" algn="l" defTabSz="914400" rtl="0" eaLnBrk="1" fontAlgn="auto" latinLnBrk="0" hangingPunct="1">
                        <a:lnSpc>
                          <a:spcPct val="125000"/>
                        </a:lnSpc>
                        <a:spcBef>
                          <a:spcPts val="0"/>
                        </a:spcBef>
                        <a:spcAft>
                          <a:spcPts val="0"/>
                        </a:spcAft>
                        <a:buClrTx/>
                        <a:buSzTx/>
                        <a:buFontTx/>
                        <a:buNone/>
                        <a:defRPr/>
                      </a:pPr>
                      <a:r>
                        <a:rPr lang="zh-CN" altLang="zh-CN" sz="1400" b="1" kern="100" dirty="0" smtClean="0">
                          <a:solidFill>
                            <a:schemeClr val="tx1">
                              <a:lumMod val="95000"/>
                              <a:lumOff val="5000"/>
                            </a:schemeClr>
                          </a:solidFill>
                          <a:latin typeface="+mj-ea"/>
                          <a:ea typeface="+mj-ea"/>
                        </a:rPr>
                        <a:t>业务</a:t>
                      </a:r>
                      <a:r>
                        <a:rPr lang="zh-CN" altLang="en-US" sz="1400" b="1" kern="100" dirty="0" smtClean="0">
                          <a:solidFill>
                            <a:schemeClr val="tx1">
                              <a:lumMod val="95000"/>
                              <a:lumOff val="5000"/>
                            </a:schemeClr>
                          </a:solidFill>
                          <a:latin typeface="+mj-ea"/>
                          <a:ea typeface="+mj-ea"/>
                        </a:rPr>
                        <a:t>负责人</a:t>
                      </a:r>
                      <a:r>
                        <a:rPr lang="zh-CN" altLang="zh-CN" sz="1400" b="1" kern="100" dirty="0" smtClean="0">
                          <a:solidFill>
                            <a:schemeClr val="tx1">
                              <a:lumMod val="95000"/>
                              <a:lumOff val="5000"/>
                            </a:schemeClr>
                          </a:solidFill>
                          <a:latin typeface="+mj-ea"/>
                          <a:ea typeface="+mj-ea"/>
                        </a:rPr>
                        <a:t>：</a:t>
                      </a:r>
                      <a:endParaRPr lang="zh-CN" altLang="zh-CN" sz="1400" b="1" kern="100" dirty="0" smtClean="0">
                        <a:solidFill>
                          <a:schemeClr val="tx1">
                            <a:lumMod val="95000"/>
                            <a:lumOff val="5000"/>
                          </a:schemeClr>
                        </a:solidFill>
                        <a:latin typeface="+mj-ea"/>
                        <a:ea typeface="+mj-ea"/>
                        <a:cs typeface="Times New Roman" panose="02020603050405020304"/>
                      </a:endParaRPr>
                    </a:p>
                  </a:txBody>
                  <a:tcPr marL="68580" marR="68580" marT="0" marB="0" anchor="ctr"/>
                </a:tc>
                <a:tc>
                  <a:txBody>
                    <a:bodyPr/>
                    <a:lstStyle/>
                    <a:p>
                      <a:endParaRPr lang="zh-CN" altLang="en-US" b="1" dirty="0">
                        <a:solidFill>
                          <a:schemeClr val="tx1">
                            <a:lumMod val="95000"/>
                            <a:lumOff val="5000"/>
                          </a:schemeClr>
                        </a:solidFill>
                      </a:endParaRPr>
                    </a:p>
                  </a:txBody>
                  <a:tcPr marL="68580" marR="68580" marT="0" marB="0" anchor="ctr"/>
                </a:tc>
                <a:tc>
                  <a:txBody>
                    <a:bodyPr/>
                    <a:lstStyle/>
                    <a:p>
                      <a:pPr algn="l">
                        <a:spcAft>
                          <a:spcPts val="0"/>
                        </a:spcAft>
                      </a:pPr>
                      <a:r>
                        <a:rPr lang="zh-CN" sz="1400" b="1" kern="100" dirty="0">
                          <a:solidFill>
                            <a:schemeClr val="tx1">
                              <a:lumMod val="95000"/>
                              <a:lumOff val="5000"/>
                            </a:schemeClr>
                          </a:solidFill>
                          <a:effectLst/>
                          <a:latin typeface="+mj-ea"/>
                          <a:ea typeface="+mj-ea"/>
                          <a:cs typeface="Times New Roman" panose="02020603050405020304"/>
                        </a:rPr>
                        <a:t>需求所属业务部</a:t>
                      </a:r>
                      <a:r>
                        <a:rPr lang="zh-CN" sz="1400" b="1" kern="100" dirty="0" smtClean="0">
                          <a:solidFill>
                            <a:schemeClr val="tx1">
                              <a:lumMod val="95000"/>
                              <a:lumOff val="5000"/>
                            </a:schemeClr>
                          </a:solidFill>
                          <a:effectLst/>
                          <a:latin typeface="+mj-ea"/>
                          <a:ea typeface="+mj-ea"/>
                          <a:cs typeface="Times New Roman" panose="02020603050405020304"/>
                        </a:rPr>
                        <a:t>门</a:t>
                      </a:r>
                      <a:r>
                        <a:rPr lang="zh-CN" altLang="en-US" sz="1400" b="1" kern="100" dirty="0" smtClean="0">
                          <a:solidFill>
                            <a:schemeClr val="tx1">
                              <a:lumMod val="95000"/>
                              <a:lumOff val="5000"/>
                            </a:schemeClr>
                          </a:solidFill>
                          <a:effectLst/>
                          <a:latin typeface="+mj-ea"/>
                          <a:ea typeface="+mj-ea"/>
                          <a:cs typeface="Times New Roman" panose="02020603050405020304"/>
                        </a:rPr>
                        <a:t>：</a:t>
                      </a:r>
                      <a:endParaRPr lang="zh-CN" sz="1400" b="1" kern="100" dirty="0">
                        <a:solidFill>
                          <a:schemeClr val="tx1">
                            <a:lumMod val="95000"/>
                            <a:lumOff val="5000"/>
                          </a:schemeClr>
                        </a:solidFill>
                        <a:effectLst/>
                        <a:latin typeface="+mj-ea"/>
                        <a:ea typeface="+mj-ea"/>
                        <a:cs typeface="Times New Roman" panose="02020603050405020304"/>
                      </a:endParaRPr>
                    </a:p>
                  </a:txBody>
                  <a:tcPr marL="68580" marR="68580" marT="0" marB="0" anchor="ctr"/>
                </a:tc>
                <a:tc>
                  <a:txBody>
                    <a:bodyPr/>
                    <a:lstStyle/>
                    <a:p>
                      <a:pPr algn="l">
                        <a:lnSpc>
                          <a:spcPct val="125000"/>
                        </a:lnSpc>
                        <a:spcAft>
                          <a:spcPts val="0"/>
                        </a:spcAft>
                      </a:pPr>
                      <a:endParaRPr lang="en-US" sz="1400" kern="100" dirty="0">
                        <a:latin typeface="+mj-ea"/>
                        <a:ea typeface="+mj-ea"/>
                        <a:cs typeface="Times New Roman" panose="02020603050405020304"/>
                      </a:endParaRPr>
                    </a:p>
                  </a:txBody>
                  <a:tcPr marL="68580" marR="68580" marT="0" marB="0" anchor="ctr"/>
                </a:tc>
                <a:extLst>
                  <a:ext uri="{0D108BD9-81ED-4DB2-BD59-A6C34878D82A}">
                    <a16:rowId xmlns:a16="http://schemas.microsoft.com/office/drawing/2014/main" xmlns="" val="10003"/>
                  </a:ext>
                </a:extLst>
              </a:tr>
              <a:tr h="314465">
                <a:tc>
                  <a:txBody>
                    <a:bodyPr/>
                    <a:lstStyle/>
                    <a:p>
                      <a:pPr marL="0" marR="0" indent="0" algn="l" defTabSz="914400" rtl="0" eaLnBrk="1" fontAlgn="auto" latinLnBrk="0" hangingPunct="1">
                        <a:lnSpc>
                          <a:spcPct val="125000"/>
                        </a:lnSpc>
                        <a:spcBef>
                          <a:spcPts val="0"/>
                        </a:spcBef>
                        <a:spcAft>
                          <a:spcPts val="0"/>
                        </a:spcAft>
                        <a:buClrTx/>
                        <a:buSzTx/>
                        <a:buFontTx/>
                        <a:buNone/>
                        <a:defRPr/>
                      </a:pPr>
                      <a:r>
                        <a:rPr lang="zh-CN" altLang="en-US" sz="1400" b="1" kern="100" dirty="0" smtClean="0">
                          <a:solidFill>
                            <a:schemeClr val="tx1">
                              <a:lumMod val="95000"/>
                              <a:lumOff val="5000"/>
                            </a:schemeClr>
                          </a:solidFill>
                          <a:latin typeface="+mj-ea"/>
                          <a:ea typeface="+mj-ea"/>
                          <a:cs typeface="+mn-cs"/>
                        </a:rPr>
                        <a:t>业务期望上线</a:t>
                      </a:r>
                      <a:r>
                        <a:rPr lang="zh-CN" altLang="zh-CN" sz="1400" b="1" kern="100" dirty="0" smtClean="0">
                          <a:solidFill>
                            <a:schemeClr val="tx1">
                              <a:lumMod val="95000"/>
                              <a:lumOff val="5000"/>
                            </a:schemeClr>
                          </a:solidFill>
                          <a:latin typeface="+mj-ea"/>
                          <a:ea typeface="+mj-ea"/>
                          <a:cs typeface="+mn-cs"/>
                        </a:rPr>
                        <a:t>时间：</a:t>
                      </a:r>
                    </a:p>
                  </a:txBody>
                  <a:tcPr marL="68580" marR="68580" marT="0" marB="0" anchor="ctr"/>
                </a:tc>
                <a:tc>
                  <a:txBody>
                    <a:bodyPr/>
                    <a:lstStyle/>
                    <a:p>
                      <a:r>
                        <a:rPr lang="en-US" altLang="zh-CN" sz="1800" kern="1200" dirty="0" smtClean="0">
                          <a:solidFill>
                            <a:schemeClr val="dk1"/>
                          </a:solidFill>
                          <a:latin typeface="+mn-lt"/>
                          <a:ea typeface="+mn-ea"/>
                          <a:cs typeface="+mn-cs"/>
                        </a:rPr>
                        <a:t>2018-4-10</a:t>
                      </a:r>
                      <a:endParaRPr lang="zh-CN" altLang="en-US" sz="1800" kern="1200" dirty="0">
                        <a:solidFill>
                          <a:schemeClr val="dk1"/>
                        </a:solidFill>
                        <a:latin typeface="+mn-lt"/>
                        <a:ea typeface="+mn-ea"/>
                        <a:cs typeface="+mn-cs"/>
                      </a:endParaRPr>
                    </a:p>
                  </a:txBody>
                  <a:tcPr marL="68580" marR="68580" marT="0" marB="0" anchor="ctr"/>
                </a:tc>
                <a:tc>
                  <a:txBody>
                    <a:bodyPr/>
                    <a:lstStyle/>
                    <a:p>
                      <a:pPr marL="0" marR="0" indent="0" algn="l" defTabSz="914400" rtl="0" eaLnBrk="1" fontAlgn="auto" latinLnBrk="0" hangingPunct="1">
                        <a:lnSpc>
                          <a:spcPct val="125000"/>
                        </a:lnSpc>
                        <a:spcBef>
                          <a:spcPts val="0"/>
                        </a:spcBef>
                        <a:spcAft>
                          <a:spcPts val="0"/>
                        </a:spcAft>
                        <a:buClrTx/>
                        <a:buSzTx/>
                        <a:buFontTx/>
                        <a:buNone/>
                        <a:defRPr/>
                      </a:pPr>
                      <a:r>
                        <a:rPr lang="zh-CN" altLang="en-US" sz="1400" b="1" kern="100" dirty="0" smtClean="0">
                          <a:solidFill>
                            <a:schemeClr val="tx1">
                              <a:lumMod val="95000"/>
                              <a:lumOff val="5000"/>
                            </a:schemeClr>
                          </a:solidFill>
                          <a:latin typeface="+mj-ea"/>
                          <a:ea typeface="+mj-ea"/>
                          <a:cs typeface="+mn-cs"/>
                        </a:rPr>
                        <a:t>预估最终上线时间：</a:t>
                      </a:r>
                      <a:endParaRPr lang="zh-CN" altLang="zh-CN" sz="1400" b="1" kern="100" dirty="0" smtClean="0">
                        <a:solidFill>
                          <a:schemeClr val="tx1">
                            <a:lumMod val="95000"/>
                            <a:lumOff val="5000"/>
                          </a:schemeClr>
                        </a:solidFill>
                        <a:latin typeface="+mj-ea"/>
                        <a:ea typeface="+mj-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200" dirty="0" smtClean="0">
                          <a:solidFill>
                            <a:schemeClr val="dk1"/>
                          </a:solidFill>
                          <a:latin typeface="+mn-lt"/>
                          <a:ea typeface="+mn-ea"/>
                          <a:cs typeface="+mn-cs"/>
                        </a:rPr>
                        <a:t>2018-4-10</a:t>
                      </a:r>
                      <a:endParaRPr lang="zh-CN" altLang="en-US" sz="1800" kern="1200" dirty="0" smtClean="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xmlns="" val="10004"/>
                  </a:ext>
                </a:extLst>
              </a:tr>
              <a:tr h="407236">
                <a:tc>
                  <a:txBody>
                    <a:bodyPr/>
                    <a:lstStyle/>
                    <a:p>
                      <a:pPr marL="0" marR="0" indent="0" algn="l" defTabSz="914400" rtl="0" eaLnBrk="1" fontAlgn="auto" latinLnBrk="0" hangingPunct="1">
                        <a:lnSpc>
                          <a:spcPct val="125000"/>
                        </a:lnSpc>
                        <a:spcBef>
                          <a:spcPts val="0"/>
                        </a:spcBef>
                        <a:spcAft>
                          <a:spcPts val="0"/>
                        </a:spcAft>
                        <a:buClrTx/>
                        <a:buSzTx/>
                        <a:buFontTx/>
                        <a:buNone/>
                        <a:defRPr/>
                      </a:pPr>
                      <a:r>
                        <a:rPr lang="zh-CN" altLang="en-US" sz="1400" b="1" kern="100" dirty="0" smtClean="0">
                          <a:solidFill>
                            <a:schemeClr val="tx1">
                              <a:lumMod val="95000"/>
                              <a:lumOff val="5000"/>
                            </a:schemeClr>
                          </a:solidFill>
                          <a:latin typeface="+mj-ea"/>
                          <a:ea typeface="+mj-ea"/>
                          <a:cs typeface="+mn-cs"/>
                        </a:rPr>
                        <a:t>计划开始时间：</a:t>
                      </a:r>
                      <a:endParaRPr lang="zh-CN" altLang="zh-CN" sz="1400" b="1" kern="100" dirty="0" smtClean="0">
                        <a:solidFill>
                          <a:schemeClr val="tx1">
                            <a:lumMod val="95000"/>
                            <a:lumOff val="5000"/>
                          </a:schemeClr>
                        </a:solidFill>
                        <a:latin typeface="+mj-ea"/>
                        <a:ea typeface="+mj-ea"/>
                        <a:cs typeface="+mn-cs"/>
                      </a:endParaRPr>
                    </a:p>
                  </a:txBody>
                  <a:tcPr marL="68580" marR="68580" marT="0" marB="0" anchor="ctr"/>
                </a:tc>
                <a:tc>
                  <a:txBody>
                    <a:bodyPr/>
                    <a:lstStyle/>
                    <a:p>
                      <a:r>
                        <a:rPr lang="en-US" altLang="zh-CN" sz="1800" kern="1200" dirty="0" smtClean="0">
                          <a:solidFill>
                            <a:schemeClr val="dk1"/>
                          </a:solidFill>
                          <a:latin typeface="+mn-lt"/>
                          <a:ea typeface="+mn-ea"/>
                          <a:cs typeface="+mn-cs"/>
                        </a:rPr>
                        <a:t>2018-3-12</a:t>
                      </a:r>
                      <a:endParaRPr lang="zh-CN" altLang="en-US" sz="1800" kern="1200" dirty="0">
                        <a:solidFill>
                          <a:schemeClr val="dk1"/>
                        </a:solidFill>
                        <a:latin typeface="+mn-lt"/>
                        <a:ea typeface="+mn-ea"/>
                        <a:cs typeface="+mn-cs"/>
                      </a:endParaRPr>
                    </a:p>
                  </a:txBody>
                  <a:tcPr marL="68580" marR="68580" marT="0" marB="0" anchor="ctr"/>
                </a:tc>
                <a:tc>
                  <a:txBody>
                    <a:bodyPr/>
                    <a:lstStyle/>
                    <a:p>
                      <a:pPr marL="0" marR="0" indent="0" algn="l" defTabSz="914400" rtl="0" eaLnBrk="1" fontAlgn="auto" latinLnBrk="0" hangingPunct="1">
                        <a:lnSpc>
                          <a:spcPct val="125000"/>
                        </a:lnSpc>
                        <a:spcBef>
                          <a:spcPts val="0"/>
                        </a:spcBef>
                        <a:spcAft>
                          <a:spcPts val="0"/>
                        </a:spcAft>
                        <a:buClrTx/>
                        <a:buSzTx/>
                        <a:buFontTx/>
                        <a:buNone/>
                        <a:defRPr/>
                      </a:pPr>
                      <a:r>
                        <a:rPr lang="zh-CN" altLang="en-US" sz="1400" b="1" kern="100" dirty="0" smtClean="0">
                          <a:solidFill>
                            <a:schemeClr val="tx1">
                              <a:lumMod val="95000"/>
                              <a:lumOff val="5000"/>
                            </a:schemeClr>
                          </a:solidFill>
                          <a:latin typeface="+mj-ea"/>
                          <a:ea typeface="+mj-ea"/>
                          <a:cs typeface="+mn-cs"/>
                        </a:rPr>
                        <a:t>计划结项时间：</a:t>
                      </a:r>
                      <a:endParaRPr lang="zh-CN" altLang="zh-CN" sz="1400" b="1" kern="100" dirty="0" smtClean="0">
                        <a:solidFill>
                          <a:schemeClr val="tx1">
                            <a:lumMod val="95000"/>
                            <a:lumOff val="5000"/>
                          </a:schemeClr>
                        </a:solidFill>
                        <a:latin typeface="+mj-ea"/>
                        <a:ea typeface="+mj-ea"/>
                        <a:cs typeface="+mn-cs"/>
                      </a:endParaRPr>
                    </a:p>
                  </a:txBody>
                  <a:tcPr marL="68580" marR="68580" marT="0" marB="0" anchor="ctr"/>
                </a:tc>
                <a:tc>
                  <a:txBody>
                    <a:bodyPr/>
                    <a:lstStyle/>
                    <a:p>
                      <a:r>
                        <a:rPr lang="en-US" altLang="zh-CN" dirty="0" smtClean="0"/>
                        <a:t>2018-4-24</a:t>
                      </a:r>
                      <a:endParaRPr lang="zh-CN" altLang="en-US" dirty="0"/>
                    </a:p>
                  </a:txBody>
                  <a:tcPr marL="68580" marR="68580" marT="0" marB="0" anchor="ctr"/>
                </a:tc>
                <a:extLst>
                  <a:ext uri="{0D108BD9-81ED-4DB2-BD59-A6C34878D82A}">
                    <a16:rowId xmlns:a16="http://schemas.microsoft.com/office/drawing/2014/main" xmlns="" val="10005"/>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56655881"/>
              </p:ext>
            </p:extLst>
          </p:nvPr>
        </p:nvGraphicFramePr>
        <p:xfrm>
          <a:off x="605130" y="3726872"/>
          <a:ext cx="10035161" cy="2497717"/>
        </p:xfrm>
        <a:graphic>
          <a:graphicData uri="http://schemas.openxmlformats.org/drawingml/2006/table">
            <a:tbl>
              <a:tblPr bandCol="1">
                <a:tableStyleId>{B301B821-A1FF-4177-AEE7-76D212191A09}</a:tableStyleId>
              </a:tblPr>
              <a:tblGrid>
                <a:gridCol w="1519328">
                  <a:extLst>
                    <a:ext uri="{9D8B030D-6E8A-4147-A177-3AD203B41FA5}">
                      <a16:colId xmlns:a16="http://schemas.microsoft.com/office/drawing/2014/main" xmlns="" val="20000"/>
                    </a:ext>
                  </a:extLst>
                </a:gridCol>
                <a:gridCol w="1824087">
                  <a:extLst>
                    <a:ext uri="{9D8B030D-6E8A-4147-A177-3AD203B41FA5}">
                      <a16:colId xmlns:a16="http://schemas.microsoft.com/office/drawing/2014/main" xmlns="" val="20001"/>
                    </a:ext>
                  </a:extLst>
                </a:gridCol>
                <a:gridCol w="1286553">
                  <a:extLst>
                    <a:ext uri="{9D8B030D-6E8A-4147-A177-3AD203B41FA5}">
                      <a16:colId xmlns:a16="http://schemas.microsoft.com/office/drawing/2014/main" xmlns="" val="20002"/>
                    </a:ext>
                  </a:extLst>
                </a:gridCol>
                <a:gridCol w="1827722">
                  <a:extLst>
                    <a:ext uri="{9D8B030D-6E8A-4147-A177-3AD203B41FA5}">
                      <a16:colId xmlns:a16="http://schemas.microsoft.com/office/drawing/2014/main" xmlns="" val="20003"/>
                    </a:ext>
                  </a:extLst>
                </a:gridCol>
                <a:gridCol w="1487595">
                  <a:extLst>
                    <a:ext uri="{9D8B030D-6E8A-4147-A177-3AD203B41FA5}">
                      <a16:colId xmlns:a16="http://schemas.microsoft.com/office/drawing/2014/main" xmlns="" val="20004"/>
                    </a:ext>
                  </a:extLst>
                </a:gridCol>
                <a:gridCol w="2089876">
                  <a:extLst>
                    <a:ext uri="{9D8B030D-6E8A-4147-A177-3AD203B41FA5}">
                      <a16:colId xmlns:a16="http://schemas.microsoft.com/office/drawing/2014/main" xmlns="" val="20005"/>
                    </a:ext>
                  </a:extLst>
                </a:gridCol>
              </a:tblGrid>
              <a:tr h="394165">
                <a:tc gridSpan="6">
                  <a:txBody>
                    <a:bodyPr/>
                    <a:lstStyle/>
                    <a:p>
                      <a:pPr algn="l">
                        <a:lnSpc>
                          <a:spcPct val="125000"/>
                        </a:lnSpc>
                        <a:spcAft>
                          <a:spcPts val="0"/>
                        </a:spcAft>
                      </a:pPr>
                      <a:r>
                        <a:rPr lang="zh-CN" sz="1600" b="1" kern="100" dirty="0" smtClean="0">
                          <a:solidFill>
                            <a:schemeClr val="tx1"/>
                          </a:solidFill>
                          <a:latin typeface="+mj-ea"/>
                          <a:ea typeface="+mj-ea"/>
                        </a:rPr>
                        <a:t>项目</a:t>
                      </a:r>
                      <a:r>
                        <a:rPr lang="zh-CN" altLang="en-US" sz="1600" b="1" kern="100" dirty="0" smtClean="0">
                          <a:solidFill>
                            <a:schemeClr val="tx1"/>
                          </a:solidFill>
                          <a:latin typeface="+mj-ea"/>
                          <a:ea typeface="+mj-ea"/>
                        </a:rPr>
                        <a:t>资源需求</a:t>
                      </a:r>
                      <a:endParaRPr lang="zh-CN" sz="1600" b="1" kern="100" dirty="0">
                        <a:solidFill>
                          <a:schemeClr val="tx1"/>
                        </a:solidFill>
                        <a:latin typeface="+mj-ea"/>
                        <a:ea typeface="+mj-ea"/>
                        <a:cs typeface="Times New Roman" panose="02020603050405020304"/>
                      </a:endParaRPr>
                    </a:p>
                  </a:txBody>
                  <a:tcPr marL="68580" marR="68580" marT="0" marB="0"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xmlns="" val="10000"/>
                  </a:ext>
                </a:extLst>
              </a:tr>
              <a:tr h="408241">
                <a:tc>
                  <a:txBody>
                    <a:bodyPr/>
                    <a:lstStyle/>
                    <a:p>
                      <a:pPr marL="0" marR="0" indent="0" algn="l" defTabSz="914400" rtl="0" eaLnBrk="1" fontAlgn="auto" latinLnBrk="0" hangingPunct="1">
                        <a:lnSpc>
                          <a:spcPct val="125000"/>
                        </a:lnSpc>
                        <a:spcBef>
                          <a:spcPts val="0"/>
                        </a:spcBef>
                        <a:spcAft>
                          <a:spcPts val="0"/>
                        </a:spcAft>
                        <a:buClrTx/>
                        <a:buSzTx/>
                        <a:buFontTx/>
                        <a:buNone/>
                        <a:defRPr/>
                      </a:pPr>
                      <a:r>
                        <a:rPr lang="zh-CN" altLang="en-US" sz="1400" b="1" kern="100" dirty="0" smtClean="0">
                          <a:latin typeface="+mj-ea"/>
                          <a:ea typeface="+mj-ea"/>
                        </a:rPr>
                        <a:t> 负责部门总监</a:t>
                      </a:r>
                      <a:endParaRPr lang="zh-CN" altLang="en-US" sz="1400" b="1" kern="100" dirty="0" smtClean="0">
                        <a:solidFill>
                          <a:schemeClr val="tx1"/>
                        </a:solidFill>
                        <a:latin typeface="+mj-ea"/>
                        <a:ea typeface="+mj-ea"/>
                        <a:cs typeface="Times New Roman" panose="02020603050405020304"/>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1" kern="1200" dirty="0" smtClean="0">
                          <a:solidFill>
                            <a:schemeClr val="tx1"/>
                          </a:solidFill>
                          <a:latin typeface="+mj-ea"/>
                          <a:ea typeface="+mn-ea"/>
                          <a:cs typeface="+mn-cs"/>
                        </a:rPr>
                        <a:t>宋伯龙</a:t>
                      </a:r>
                      <a:endParaRPr lang="zh-CN" altLang="en-US" sz="1400" b="1" kern="1200" dirty="0" smtClean="0">
                        <a:solidFill>
                          <a:schemeClr val="dk1"/>
                        </a:solidFill>
                        <a:latin typeface="+mn-lt"/>
                        <a:ea typeface="+mn-ea"/>
                        <a:cs typeface="+mn-cs"/>
                      </a:endParaRPr>
                    </a:p>
                  </a:txBody>
                  <a:tcPr marL="68580" marR="68580" marT="0" marB="0" anchor="ctr"/>
                </a:tc>
                <a:tc>
                  <a:txBody>
                    <a:bodyPr/>
                    <a:lstStyle/>
                    <a:p>
                      <a:pPr marL="0" algn="l" defTabSz="914400" rtl="0" eaLnBrk="1" latinLnBrk="0" hangingPunct="1">
                        <a:lnSpc>
                          <a:spcPct val="125000"/>
                        </a:lnSpc>
                        <a:spcAft>
                          <a:spcPts val="0"/>
                        </a:spcAft>
                      </a:pPr>
                      <a:r>
                        <a:rPr lang="zh-CN" altLang="en-US" sz="1400" b="1" kern="100" dirty="0" smtClean="0">
                          <a:latin typeface="+mj-ea"/>
                          <a:ea typeface="+mj-ea"/>
                        </a:rPr>
                        <a:t>预估所需人员</a:t>
                      </a:r>
                      <a:endParaRPr lang="zh-CN" altLang="en-US" sz="1400" b="1" kern="100" dirty="0">
                        <a:solidFill>
                          <a:schemeClr val="tx1"/>
                        </a:solidFill>
                        <a:latin typeface="+mj-ea"/>
                        <a:ea typeface="+mj-ea"/>
                        <a:cs typeface="Times New Roman" panose="02020603050405020304"/>
                      </a:endParaRPr>
                    </a:p>
                  </a:txBody>
                  <a:tcPr marL="68580" marR="68580" marT="0" marB="0" anchor="ctr"/>
                </a:tc>
                <a:tc>
                  <a:txBody>
                    <a:bodyPr/>
                    <a:lstStyle/>
                    <a:p>
                      <a:pPr marL="0" algn="l" defTabSz="914400" rtl="0" eaLnBrk="1" latinLnBrk="0" hangingPunct="1"/>
                      <a:r>
                        <a:rPr lang="en-US" altLang="zh-CN" sz="1400" b="1" kern="1200" dirty="0" smtClean="0">
                          <a:solidFill>
                            <a:schemeClr val="tx1"/>
                          </a:solidFill>
                          <a:latin typeface="+mj-ea"/>
                          <a:ea typeface="+mj-ea"/>
                          <a:cs typeface="+mn-cs"/>
                        </a:rPr>
                        <a:t>5</a:t>
                      </a:r>
                      <a:endParaRPr lang="zh-CN" altLang="en-US" sz="1400" b="1" kern="1200" dirty="0">
                        <a:solidFill>
                          <a:schemeClr val="tx1"/>
                        </a:solidFill>
                        <a:latin typeface="+mj-ea"/>
                        <a:ea typeface="+mj-ea"/>
                        <a:cs typeface="+mn-cs"/>
                      </a:endParaRPr>
                    </a:p>
                  </a:txBody>
                  <a:tcPr marL="68580" marR="68580" marT="0" marB="0" anchor="ctr"/>
                </a:tc>
                <a:tc>
                  <a:txBody>
                    <a:bodyPr/>
                    <a:lstStyle/>
                    <a:p>
                      <a:pPr marL="0" algn="l" defTabSz="914400" rtl="0" eaLnBrk="1" latinLnBrk="0" hangingPunct="1">
                        <a:lnSpc>
                          <a:spcPct val="125000"/>
                        </a:lnSpc>
                        <a:spcAft>
                          <a:spcPts val="0"/>
                        </a:spcAft>
                      </a:pPr>
                      <a:r>
                        <a:rPr lang="zh-CN" altLang="en-US" sz="1400" b="1" kern="100" dirty="0" smtClean="0">
                          <a:latin typeface="+mj-ea"/>
                          <a:ea typeface="+mj-ea"/>
                        </a:rPr>
                        <a:t>预估工时</a:t>
                      </a:r>
                      <a:endParaRPr lang="zh-CN" altLang="en-US" sz="1400" b="1" kern="100" dirty="0">
                        <a:solidFill>
                          <a:schemeClr val="tx1"/>
                        </a:solidFill>
                        <a:latin typeface="+mj-ea"/>
                        <a:ea typeface="+mj-ea"/>
                        <a:cs typeface="Times New Roman" panose="02020603050405020304"/>
                      </a:endParaRPr>
                    </a:p>
                  </a:txBody>
                  <a:tcPr marL="68580" marR="68580" marT="0" marB="0" anchor="ctr"/>
                </a:tc>
                <a:tc>
                  <a:txBody>
                    <a:bodyPr/>
                    <a:lstStyle/>
                    <a:p>
                      <a:pPr algn="r"/>
                      <a:r>
                        <a:rPr lang="en-US" altLang="zh-CN" sz="1400" dirty="0" smtClean="0">
                          <a:latin typeface="+mj-ea"/>
                          <a:ea typeface="+mj-ea"/>
                        </a:rPr>
                        <a:t>63</a:t>
                      </a:r>
                      <a:endParaRPr lang="zh-CN" altLang="en-US" sz="1400" dirty="0">
                        <a:latin typeface="+mj-ea"/>
                        <a:ea typeface="+mj-ea"/>
                      </a:endParaRPr>
                    </a:p>
                  </a:txBody>
                  <a:tcPr marL="68580" marR="68580" marT="0" marB="0" anchor="ctr"/>
                </a:tc>
                <a:extLst>
                  <a:ext uri="{0D108BD9-81ED-4DB2-BD59-A6C34878D82A}">
                    <a16:rowId xmlns:a16="http://schemas.microsoft.com/office/drawing/2014/main" xmlns="" val="10001"/>
                  </a:ext>
                </a:extLst>
              </a:tr>
              <a:tr h="394165">
                <a:tc>
                  <a:txBody>
                    <a:bodyPr/>
                    <a:lstStyle/>
                    <a:p>
                      <a:pPr marL="0" marR="0" indent="0" algn="l" defTabSz="914400" rtl="0" eaLnBrk="1" fontAlgn="auto" latinLnBrk="0" hangingPunct="1">
                        <a:lnSpc>
                          <a:spcPct val="125000"/>
                        </a:lnSpc>
                        <a:spcBef>
                          <a:spcPts val="0"/>
                        </a:spcBef>
                        <a:spcAft>
                          <a:spcPts val="0"/>
                        </a:spcAft>
                        <a:buClrTx/>
                        <a:buSzTx/>
                        <a:buFontTx/>
                        <a:buNone/>
                        <a:defRPr/>
                      </a:pPr>
                      <a:r>
                        <a:rPr lang="zh-CN" altLang="en-US" sz="1400" b="1" kern="100" dirty="0" smtClean="0">
                          <a:latin typeface="+mj-ea"/>
                          <a:ea typeface="+mj-ea"/>
                        </a:rPr>
                        <a:t> 相关部门</a:t>
                      </a:r>
                      <a:r>
                        <a:rPr lang="zh-CN" altLang="en-US" sz="1400" b="1" kern="100" dirty="0" smtClean="0">
                          <a:solidFill>
                            <a:schemeClr val="dk1"/>
                          </a:solidFill>
                          <a:latin typeface="+mj-ea"/>
                          <a:ea typeface="+mn-ea"/>
                          <a:cs typeface="+mn-cs"/>
                        </a:rPr>
                        <a:t>总监</a:t>
                      </a:r>
                      <a:endParaRPr lang="zh-CN" altLang="en-US" sz="1400" b="1" kern="100" dirty="0" smtClean="0">
                        <a:solidFill>
                          <a:schemeClr val="tx1"/>
                        </a:solidFill>
                        <a:latin typeface="+mj-ea"/>
                        <a:ea typeface="+mj-ea"/>
                        <a:cs typeface="Times New Roman" panose="02020603050405020304"/>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1" kern="1200" dirty="0" smtClean="0">
                          <a:solidFill>
                            <a:schemeClr val="dk1"/>
                          </a:solidFill>
                          <a:latin typeface="+mn-lt"/>
                          <a:ea typeface="+mn-ea"/>
                          <a:cs typeface="+mn-cs"/>
                        </a:rPr>
                        <a:t>胡启亮</a:t>
                      </a:r>
                    </a:p>
                  </a:txBody>
                  <a:tcPr marL="68580" marR="68580" marT="0" marB="0" anchor="ctr"/>
                </a:tc>
                <a:tc>
                  <a:txBody>
                    <a:bodyPr/>
                    <a:lstStyle/>
                    <a:p>
                      <a:pPr marL="0" algn="l" defTabSz="914400" rtl="0" eaLnBrk="1" latinLnBrk="0" hangingPunct="1">
                        <a:lnSpc>
                          <a:spcPct val="125000"/>
                        </a:lnSpc>
                        <a:spcAft>
                          <a:spcPts val="0"/>
                        </a:spcAft>
                      </a:pPr>
                      <a:r>
                        <a:rPr lang="zh-CN" altLang="en-US" sz="1400" b="1" kern="100" dirty="0" smtClean="0">
                          <a:latin typeface="+mj-ea"/>
                          <a:ea typeface="+mj-ea"/>
                        </a:rPr>
                        <a:t>预估所需人员</a:t>
                      </a:r>
                      <a:endParaRPr lang="zh-CN" altLang="en-US" sz="1400" b="1" kern="100" dirty="0">
                        <a:solidFill>
                          <a:schemeClr val="tx1"/>
                        </a:solidFill>
                        <a:latin typeface="+mj-ea"/>
                        <a:ea typeface="+mj-ea"/>
                        <a:cs typeface="Times New Roman" panose="02020603050405020304"/>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kern="1200" dirty="0" smtClean="0">
                          <a:solidFill>
                            <a:schemeClr val="tx1"/>
                          </a:solidFill>
                          <a:latin typeface="+mj-ea"/>
                          <a:ea typeface="+mn-ea"/>
                          <a:cs typeface="+mn-cs"/>
                        </a:rPr>
                        <a:t>1</a:t>
                      </a:r>
                      <a:endParaRPr lang="zh-CN" altLang="en-US" sz="1400" b="1" kern="1200" dirty="0" smtClean="0">
                        <a:solidFill>
                          <a:schemeClr val="tx1"/>
                        </a:solidFill>
                        <a:latin typeface="+mj-ea"/>
                        <a:ea typeface="+mn-ea"/>
                        <a:cs typeface="+mn-cs"/>
                      </a:endParaRPr>
                    </a:p>
                  </a:txBody>
                  <a:tcPr marL="68580" marR="68580" marT="0" marB="0" anchor="ctr"/>
                </a:tc>
                <a:tc>
                  <a:txBody>
                    <a:bodyPr/>
                    <a:lstStyle/>
                    <a:p>
                      <a:pPr marL="0" algn="l" defTabSz="914400" rtl="0" eaLnBrk="1" latinLnBrk="0" hangingPunct="1">
                        <a:lnSpc>
                          <a:spcPct val="125000"/>
                        </a:lnSpc>
                        <a:spcAft>
                          <a:spcPts val="0"/>
                        </a:spcAft>
                      </a:pPr>
                      <a:r>
                        <a:rPr lang="zh-CN" altLang="en-US" sz="1400" b="1" kern="100" dirty="0" smtClean="0">
                          <a:latin typeface="+mj-ea"/>
                          <a:ea typeface="+mj-ea"/>
                        </a:rPr>
                        <a:t>预估工时</a:t>
                      </a:r>
                      <a:endParaRPr lang="zh-CN" altLang="en-US" sz="1400" b="1" kern="100" dirty="0">
                        <a:solidFill>
                          <a:schemeClr val="tx1"/>
                        </a:solidFill>
                        <a:latin typeface="+mj-ea"/>
                        <a:ea typeface="+mj-ea"/>
                        <a:cs typeface="Times New Roman" panose="02020603050405020304"/>
                      </a:endParaRPr>
                    </a:p>
                  </a:txBody>
                  <a:tcPr marL="68580" marR="68580" marT="0" marB="0" anchor="ctr"/>
                </a:tc>
                <a:tc>
                  <a:txBody>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sz="1400" kern="1200" dirty="0" smtClean="0">
                          <a:solidFill>
                            <a:schemeClr val="dk1"/>
                          </a:solidFill>
                          <a:latin typeface="+mj-ea"/>
                          <a:ea typeface="+mn-ea"/>
                          <a:cs typeface="+mn-cs"/>
                        </a:rPr>
                        <a:t>8</a:t>
                      </a:r>
                      <a:endParaRPr lang="zh-CN" altLang="en-US" sz="1400" kern="1200" dirty="0" smtClean="0">
                        <a:solidFill>
                          <a:schemeClr val="dk1"/>
                        </a:solidFill>
                        <a:latin typeface="+mj-ea"/>
                        <a:ea typeface="+mn-ea"/>
                        <a:cs typeface="+mn-cs"/>
                      </a:endParaRPr>
                    </a:p>
                  </a:txBody>
                  <a:tcPr marL="68580" marR="68580" marT="0" marB="0" anchor="ctr"/>
                </a:tc>
                <a:extLst>
                  <a:ext uri="{0D108BD9-81ED-4DB2-BD59-A6C34878D82A}">
                    <a16:rowId xmlns:a16="http://schemas.microsoft.com/office/drawing/2014/main" xmlns="" val="10002"/>
                  </a:ext>
                </a:extLst>
              </a:tr>
              <a:tr h="394165">
                <a:tc>
                  <a:txBody>
                    <a:bodyPr/>
                    <a:lstStyle/>
                    <a:p>
                      <a:pPr marL="0" marR="0" indent="0" algn="l" defTabSz="914400" rtl="0" eaLnBrk="1" fontAlgn="auto" latinLnBrk="0" hangingPunct="1">
                        <a:lnSpc>
                          <a:spcPct val="125000"/>
                        </a:lnSpc>
                        <a:spcBef>
                          <a:spcPts val="0"/>
                        </a:spcBef>
                        <a:spcAft>
                          <a:spcPts val="0"/>
                        </a:spcAft>
                        <a:buClrTx/>
                        <a:buSzTx/>
                        <a:buFontTx/>
                        <a:buNone/>
                        <a:defRPr/>
                      </a:pPr>
                      <a:r>
                        <a:rPr lang="zh-CN" altLang="en-US" sz="1400" b="1" kern="100" dirty="0" smtClean="0">
                          <a:solidFill>
                            <a:schemeClr val="dk1"/>
                          </a:solidFill>
                          <a:latin typeface="+mj-ea"/>
                          <a:ea typeface="+mn-ea"/>
                          <a:cs typeface="+mn-cs"/>
                        </a:rPr>
                        <a:t> 相关部门总监</a:t>
                      </a:r>
                      <a:endParaRPr lang="zh-CN" altLang="en-US" sz="1400" b="1" kern="100" dirty="0" smtClean="0">
                        <a:solidFill>
                          <a:schemeClr val="tx1"/>
                        </a:solidFill>
                        <a:latin typeface="+mj-ea"/>
                        <a:ea typeface="+mn-ea"/>
                        <a:cs typeface="Times New Roman" panose="02020603050405020304"/>
                      </a:endParaRPr>
                    </a:p>
                  </a:txBody>
                  <a:tcPr marL="68580" marR="68580" marT="0" marB="0" anchor="ct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zh-CN" altLang="en-US" sz="1400" b="1" kern="1200" dirty="0" smtClean="0">
                          <a:solidFill>
                            <a:schemeClr val="dk1"/>
                          </a:solidFill>
                          <a:latin typeface="+mn-lt"/>
                          <a:ea typeface="+mn-ea"/>
                          <a:cs typeface="+mn-cs"/>
                        </a:rPr>
                        <a:t>徐利君</a:t>
                      </a:r>
                    </a:p>
                  </a:txBody>
                  <a:tcPr marL="68580" marR="68580" marT="0" marB="0" anchor="ctr"/>
                </a:tc>
                <a:tc>
                  <a:txBody>
                    <a:bodyPr/>
                    <a:lstStyle/>
                    <a:p>
                      <a:pPr marL="0" marR="0" indent="0" algn="l" defTabSz="914400" rtl="0" eaLnBrk="1" fontAlgn="auto" latinLnBrk="0" hangingPunct="1">
                        <a:lnSpc>
                          <a:spcPct val="125000"/>
                        </a:lnSpc>
                        <a:spcBef>
                          <a:spcPts val="0"/>
                        </a:spcBef>
                        <a:spcAft>
                          <a:spcPts val="0"/>
                        </a:spcAft>
                        <a:buClrTx/>
                        <a:buSzTx/>
                        <a:buFontTx/>
                        <a:buNone/>
                        <a:defRPr/>
                      </a:pPr>
                      <a:r>
                        <a:rPr lang="zh-CN" altLang="en-US" sz="1400" b="1" kern="100" dirty="0" smtClean="0">
                          <a:solidFill>
                            <a:schemeClr val="dk1"/>
                          </a:solidFill>
                          <a:latin typeface="+mj-ea"/>
                          <a:ea typeface="+mn-ea"/>
                          <a:cs typeface="+mn-cs"/>
                        </a:rPr>
                        <a:t>预估所需人员</a:t>
                      </a:r>
                      <a:endParaRPr lang="zh-CN" altLang="en-US" sz="1400" b="1" kern="100" dirty="0" smtClean="0">
                        <a:solidFill>
                          <a:schemeClr val="tx1"/>
                        </a:solidFill>
                        <a:latin typeface="+mj-ea"/>
                        <a:ea typeface="+mn-ea"/>
                        <a:cs typeface="Times New Roman" panose="02020603050405020304"/>
                      </a:endParaRPr>
                    </a:p>
                  </a:txBody>
                  <a:tcPr marL="68580" marR="68580" marT="0" marB="0" anchor="ctr"/>
                </a:tc>
                <a:tc>
                  <a:txBody>
                    <a:bodyPr/>
                    <a:lstStyle/>
                    <a:p>
                      <a:pPr algn="l"/>
                      <a:r>
                        <a:rPr lang="en-US" altLang="zh-CN" sz="1400" b="1" kern="1200" dirty="0" smtClean="0">
                          <a:solidFill>
                            <a:schemeClr val="tx1"/>
                          </a:solidFill>
                          <a:latin typeface="+mj-ea"/>
                          <a:ea typeface="+mj-ea"/>
                          <a:cs typeface="+mn-cs"/>
                        </a:rPr>
                        <a:t>2</a:t>
                      </a:r>
                      <a:endParaRPr lang="zh-CN" altLang="en-US" sz="1400" b="1" kern="1200" dirty="0">
                        <a:solidFill>
                          <a:schemeClr val="tx1"/>
                        </a:solidFill>
                        <a:latin typeface="+mj-ea"/>
                        <a:ea typeface="+mj-ea"/>
                        <a:cs typeface="+mn-cs"/>
                      </a:endParaRPr>
                    </a:p>
                  </a:txBody>
                  <a:tcPr marL="68580" marR="68580" marT="0" marB="0" anchor="ctr"/>
                </a:tc>
                <a:tc>
                  <a:txBody>
                    <a:bodyPr/>
                    <a:lstStyle/>
                    <a:p>
                      <a:pPr marL="0" marR="0" indent="0" algn="l" defTabSz="914400" rtl="0" eaLnBrk="1" fontAlgn="auto" latinLnBrk="0" hangingPunct="1">
                        <a:lnSpc>
                          <a:spcPct val="125000"/>
                        </a:lnSpc>
                        <a:spcBef>
                          <a:spcPts val="0"/>
                        </a:spcBef>
                        <a:spcAft>
                          <a:spcPts val="0"/>
                        </a:spcAft>
                        <a:buClrTx/>
                        <a:buSzTx/>
                        <a:buFontTx/>
                        <a:buNone/>
                        <a:defRPr/>
                      </a:pPr>
                      <a:r>
                        <a:rPr lang="zh-CN" altLang="en-US" sz="1400" b="1" kern="100" dirty="0" smtClean="0">
                          <a:solidFill>
                            <a:schemeClr val="dk1"/>
                          </a:solidFill>
                          <a:latin typeface="+mj-ea"/>
                          <a:ea typeface="+mn-ea"/>
                          <a:cs typeface="+mn-cs"/>
                        </a:rPr>
                        <a:t>预估工时</a:t>
                      </a:r>
                      <a:endParaRPr lang="zh-CN" altLang="en-US" sz="1400" b="1" kern="100" dirty="0" smtClean="0">
                        <a:solidFill>
                          <a:schemeClr val="tx1"/>
                        </a:solidFill>
                        <a:latin typeface="+mj-ea"/>
                        <a:ea typeface="+mn-ea"/>
                        <a:cs typeface="Times New Roman" panose="02020603050405020304"/>
                      </a:endParaRPr>
                    </a:p>
                  </a:txBody>
                  <a:tcPr marL="68580" marR="68580" marT="0" marB="0" anchor="ctr"/>
                </a:tc>
                <a:tc>
                  <a:txBody>
                    <a:bodyPr/>
                    <a:lstStyle/>
                    <a:p>
                      <a:pPr algn="r"/>
                      <a:r>
                        <a:rPr lang="en-US" altLang="zh-CN" sz="1400" dirty="0" smtClean="0">
                          <a:latin typeface="+mj-ea"/>
                          <a:ea typeface="+mj-ea"/>
                        </a:rPr>
                        <a:t>17</a:t>
                      </a:r>
                      <a:endParaRPr lang="zh-CN" altLang="en-US" sz="1400" dirty="0">
                        <a:latin typeface="+mj-ea"/>
                        <a:ea typeface="+mj-ea"/>
                      </a:endParaRPr>
                    </a:p>
                  </a:txBody>
                  <a:tcPr marL="68580" marR="68580" marT="0" marB="0" anchor="ctr"/>
                </a:tc>
                <a:extLst>
                  <a:ext uri="{0D108BD9-81ED-4DB2-BD59-A6C34878D82A}">
                    <a16:rowId xmlns:a16="http://schemas.microsoft.com/office/drawing/2014/main" xmlns="" val="10003"/>
                  </a:ext>
                </a:extLst>
              </a:tr>
              <a:tr h="512816">
                <a:tc>
                  <a:txBody>
                    <a:bodyPr/>
                    <a:lstStyle/>
                    <a:p>
                      <a:pPr marL="0" marR="0" indent="0" algn="l" defTabSz="914400" rtl="0" eaLnBrk="1" fontAlgn="auto" latinLnBrk="0" hangingPunct="1">
                        <a:lnSpc>
                          <a:spcPct val="125000"/>
                        </a:lnSpc>
                        <a:spcBef>
                          <a:spcPts val="0"/>
                        </a:spcBef>
                        <a:spcAft>
                          <a:spcPts val="0"/>
                        </a:spcAft>
                        <a:buClrTx/>
                        <a:buSzTx/>
                        <a:buFontTx/>
                        <a:buNone/>
                        <a:defRPr/>
                      </a:pPr>
                      <a:r>
                        <a:rPr lang="zh-CN" altLang="en-US" sz="1400" b="1" kern="100" dirty="0" smtClean="0">
                          <a:solidFill>
                            <a:schemeClr val="dk1"/>
                          </a:solidFill>
                          <a:latin typeface="+mj-ea"/>
                          <a:ea typeface="+mn-ea"/>
                          <a:cs typeface="+mn-cs"/>
                        </a:rPr>
                        <a:t> 相关部门总监</a:t>
                      </a:r>
                      <a:endParaRPr lang="zh-CN" altLang="en-US" sz="1400" b="1" kern="100" dirty="0" smtClean="0">
                        <a:solidFill>
                          <a:schemeClr val="tx1"/>
                        </a:solidFill>
                        <a:latin typeface="+mj-ea"/>
                        <a:ea typeface="+mj-ea"/>
                        <a:cs typeface="Times New Roman" panose="02020603050405020304"/>
                      </a:endParaRPr>
                    </a:p>
                  </a:txBody>
                  <a:tcPr marL="68580" marR="68580" marT="0" marB="0" anchor="ctr"/>
                </a:tc>
                <a:tc>
                  <a:txBody>
                    <a:bodyPr/>
                    <a:lstStyle/>
                    <a:p>
                      <a:pPr algn="l"/>
                      <a:r>
                        <a:rPr lang="zh-CN" altLang="en-US" sz="1400" b="1" kern="1200" dirty="0" smtClean="0">
                          <a:solidFill>
                            <a:schemeClr val="tx1"/>
                          </a:solidFill>
                          <a:latin typeface="+mj-ea"/>
                          <a:ea typeface="+mj-ea"/>
                          <a:cs typeface="+mn-cs"/>
                        </a:rPr>
                        <a:t>魏宝林</a:t>
                      </a:r>
                      <a:endParaRPr lang="zh-CN" altLang="en-US" sz="1400" b="1" kern="1200" dirty="0">
                        <a:solidFill>
                          <a:schemeClr val="tx1"/>
                        </a:solidFill>
                        <a:latin typeface="+mj-ea"/>
                        <a:ea typeface="+mj-ea"/>
                        <a:cs typeface="+mn-cs"/>
                      </a:endParaRPr>
                    </a:p>
                  </a:txBody>
                  <a:tcPr marL="68580" marR="68580" marT="0" marB="0" anchor="ctr"/>
                </a:tc>
                <a:tc>
                  <a:txBody>
                    <a:bodyPr/>
                    <a:lstStyle/>
                    <a:p>
                      <a:pPr marL="0" algn="l" defTabSz="914400" rtl="0" eaLnBrk="1" latinLnBrk="0" hangingPunct="1">
                        <a:lnSpc>
                          <a:spcPct val="125000"/>
                        </a:lnSpc>
                        <a:spcAft>
                          <a:spcPts val="0"/>
                        </a:spcAft>
                      </a:pPr>
                      <a:r>
                        <a:rPr lang="zh-CN" altLang="en-US" sz="1400" b="1" kern="100" dirty="0" smtClean="0">
                          <a:solidFill>
                            <a:schemeClr val="tx1"/>
                          </a:solidFill>
                          <a:latin typeface="+mj-ea"/>
                          <a:ea typeface="+mj-ea"/>
                          <a:cs typeface="Times New Roman" panose="02020603050405020304"/>
                        </a:rPr>
                        <a:t>预估所需人员</a:t>
                      </a:r>
                      <a:endParaRPr lang="zh-CN" altLang="en-US" sz="1400" b="1" kern="100" dirty="0">
                        <a:solidFill>
                          <a:schemeClr val="tx1"/>
                        </a:solidFill>
                        <a:latin typeface="+mj-ea"/>
                        <a:ea typeface="+mj-ea"/>
                        <a:cs typeface="Times New Roman" panose="02020603050405020304"/>
                      </a:endParaRPr>
                    </a:p>
                  </a:txBody>
                  <a:tcPr marL="68580" marR="68580" marT="0" marB="0" anchor="ctr"/>
                </a:tc>
                <a:tc>
                  <a:txBody>
                    <a:bodyPr/>
                    <a:lstStyle/>
                    <a:p>
                      <a:pPr algn="l"/>
                      <a:r>
                        <a:rPr lang="en-US" altLang="zh-CN" sz="1400" b="1" kern="1200" dirty="0" smtClean="0">
                          <a:solidFill>
                            <a:schemeClr val="tx1"/>
                          </a:solidFill>
                          <a:latin typeface="+mj-ea"/>
                          <a:ea typeface="+mj-ea"/>
                          <a:cs typeface="+mn-cs"/>
                        </a:rPr>
                        <a:t>1</a:t>
                      </a:r>
                      <a:endParaRPr lang="zh-CN" altLang="en-US" sz="1400" b="1" kern="1200" dirty="0">
                        <a:solidFill>
                          <a:schemeClr val="tx1"/>
                        </a:solidFill>
                        <a:latin typeface="+mj-ea"/>
                        <a:ea typeface="+mj-ea"/>
                        <a:cs typeface="+mn-cs"/>
                      </a:endParaRPr>
                    </a:p>
                  </a:txBody>
                  <a:tcPr marL="68580" marR="68580" marT="0" marB="0" anchor="ctr"/>
                </a:tc>
                <a:tc>
                  <a:txBody>
                    <a:bodyPr/>
                    <a:lstStyle/>
                    <a:p>
                      <a:pPr marL="0" marR="0" indent="0" algn="l" defTabSz="914400" rtl="0" eaLnBrk="1" fontAlgn="auto" latinLnBrk="0" hangingPunct="1">
                        <a:lnSpc>
                          <a:spcPct val="125000"/>
                        </a:lnSpc>
                        <a:spcBef>
                          <a:spcPts val="0"/>
                        </a:spcBef>
                        <a:spcAft>
                          <a:spcPts val="0"/>
                        </a:spcAft>
                        <a:buClrTx/>
                        <a:buSzTx/>
                        <a:buFontTx/>
                        <a:buNone/>
                        <a:defRPr/>
                      </a:pPr>
                      <a:r>
                        <a:rPr lang="zh-CN" altLang="en-US" sz="1400" b="1" kern="100" dirty="0" smtClean="0">
                          <a:solidFill>
                            <a:schemeClr val="dk1"/>
                          </a:solidFill>
                          <a:latin typeface="+mj-ea"/>
                          <a:ea typeface="+mn-ea"/>
                          <a:cs typeface="+mn-cs"/>
                        </a:rPr>
                        <a:t>预估工时</a:t>
                      </a:r>
                      <a:endParaRPr lang="zh-CN" altLang="en-US" sz="1400" b="1" kern="100" dirty="0" smtClean="0">
                        <a:solidFill>
                          <a:schemeClr val="tx1"/>
                        </a:solidFill>
                        <a:latin typeface="+mj-ea"/>
                        <a:ea typeface="+mn-ea"/>
                        <a:cs typeface="Times New Roman" panose="02020603050405020304"/>
                      </a:endParaRPr>
                    </a:p>
                  </a:txBody>
                  <a:tcPr marL="68580" marR="68580" marT="0" marB="0" anchor="ctr"/>
                </a:tc>
                <a:tc>
                  <a:txBody>
                    <a:bodyPr/>
                    <a:lstStyle/>
                    <a:p>
                      <a:pPr algn="r"/>
                      <a:r>
                        <a:rPr lang="en-US" altLang="zh-CN" sz="1400" dirty="0" smtClean="0">
                          <a:latin typeface="+mj-ea"/>
                          <a:ea typeface="+mj-ea"/>
                        </a:rPr>
                        <a:t>1</a:t>
                      </a:r>
                      <a:endParaRPr lang="zh-CN" altLang="en-US" sz="1400" dirty="0">
                        <a:latin typeface="+mj-ea"/>
                        <a:ea typeface="+mj-ea"/>
                      </a:endParaRPr>
                    </a:p>
                  </a:txBody>
                  <a:tcPr marL="68580" marR="68580" marT="0" marB="0" anchor="ctr"/>
                </a:tc>
                <a:extLst>
                  <a:ext uri="{0D108BD9-81ED-4DB2-BD59-A6C34878D82A}">
                    <a16:rowId xmlns:a16="http://schemas.microsoft.com/office/drawing/2014/main" xmlns="" val="10004"/>
                  </a:ext>
                </a:extLst>
              </a:tr>
              <a:tr h="394165">
                <a:tc>
                  <a:txBody>
                    <a:bodyPr/>
                    <a:lstStyle/>
                    <a:p>
                      <a:pPr marL="0" marR="0" indent="0" algn="l" defTabSz="914400" rtl="0" eaLnBrk="1" fontAlgn="auto" latinLnBrk="0" hangingPunct="1">
                        <a:lnSpc>
                          <a:spcPct val="125000"/>
                        </a:lnSpc>
                        <a:spcBef>
                          <a:spcPts val="0"/>
                        </a:spcBef>
                        <a:spcAft>
                          <a:spcPts val="0"/>
                        </a:spcAft>
                        <a:buClrTx/>
                        <a:buSzTx/>
                        <a:buFontTx/>
                        <a:buNone/>
                        <a:defRPr/>
                      </a:pPr>
                      <a:r>
                        <a:rPr lang="zh-CN" altLang="en-US" sz="1400" b="1" kern="100" dirty="0" smtClean="0">
                          <a:solidFill>
                            <a:schemeClr val="dk1"/>
                          </a:solidFill>
                          <a:latin typeface="+mj-ea"/>
                          <a:ea typeface="+mn-ea"/>
                          <a:cs typeface="+mn-cs"/>
                        </a:rPr>
                        <a:t> 相关部门总监</a:t>
                      </a:r>
                      <a:endParaRPr lang="zh-CN" altLang="en-US" sz="1400" b="1" kern="100" dirty="0" smtClean="0">
                        <a:solidFill>
                          <a:schemeClr val="tx1"/>
                        </a:solidFill>
                        <a:latin typeface="+mj-ea"/>
                        <a:ea typeface="+mj-ea"/>
                        <a:cs typeface="Times New Roman" panose="02020603050405020304"/>
                      </a:endParaRPr>
                    </a:p>
                  </a:txBody>
                  <a:tcPr marL="68580" marR="68580" marT="0" marB="0" anchor="ctr"/>
                </a:tc>
                <a:tc>
                  <a:txBody>
                    <a:bodyPr/>
                    <a:lstStyle/>
                    <a:p>
                      <a:pPr algn="l"/>
                      <a:endParaRPr lang="zh-CN" altLang="en-US" sz="1400" b="1" kern="1200" dirty="0">
                        <a:solidFill>
                          <a:schemeClr val="tx1"/>
                        </a:solidFill>
                        <a:latin typeface="+mj-ea"/>
                        <a:ea typeface="+mj-ea"/>
                        <a:cs typeface="+mn-cs"/>
                      </a:endParaRPr>
                    </a:p>
                  </a:txBody>
                  <a:tcPr marL="68580" marR="68580" marT="0" marB="0" anchor="ctr"/>
                </a:tc>
                <a:tc>
                  <a:txBody>
                    <a:bodyPr/>
                    <a:lstStyle/>
                    <a:p>
                      <a:pPr marL="0" algn="l" defTabSz="914400" rtl="0" eaLnBrk="1" latinLnBrk="0" hangingPunct="1">
                        <a:lnSpc>
                          <a:spcPct val="125000"/>
                        </a:lnSpc>
                        <a:spcAft>
                          <a:spcPts val="0"/>
                        </a:spcAft>
                      </a:pPr>
                      <a:r>
                        <a:rPr lang="zh-CN" altLang="en-US" sz="1400" b="1" kern="100" dirty="0" smtClean="0">
                          <a:solidFill>
                            <a:schemeClr val="tx1"/>
                          </a:solidFill>
                          <a:latin typeface="+mj-ea"/>
                          <a:ea typeface="+mj-ea"/>
                          <a:cs typeface="Times New Roman" panose="02020603050405020304"/>
                        </a:rPr>
                        <a:t>预估所需人员</a:t>
                      </a:r>
                      <a:endParaRPr lang="zh-CN" altLang="en-US" sz="1400" b="1" kern="100" dirty="0">
                        <a:solidFill>
                          <a:schemeClr val="tx1"/>
                        </a:solidFill>
                        <a:latin typeface="+mj-ea"/>
                        <a:ea typeface="+mj-ea"/>
                        <a:cs typeface="Times New Roman" panose="02020603050405020304"/>
                      </a:endParaRPr>
                    </a:p>
                  </a:txBody>
                  <a:tcPr marL="68580" marR="68580" marT="0" marB="0" anchor="ctr"/>
                </a:tc>
                <a:tc>
                  <a:txBody>
                    <a:bodyPr/>
                    <a:lstStyle/>
                    <a:p>
                      <a:pPr algn="l"/>
                      <a:endParaRPr lang="zh-CN" altLang="en-US" sz="1400" b="1" kern="1200" dirty="0">
                        <a:solidFill>
                          <a:schemeClr val="tx1"/>
                        </a:solidFill>
                        <a:latin typeface="+mj-ea"/>
                        <a:ea typeface="+mj-ea"/>
                        <a:cs typeface="+mn-cs"/>
                      </a:endParaRPr>
                    </a:p>
                  </a:txBody>
                  <a:tcPr marL="68580" marR="68580" marT="0" marB="0" anchor="ctr"/>
                </a:tc>
                <a:tc>
                  <a:txBody>
                    <a:bodyPr/>
                    <a:lstStyle/>
                    <a:p>
                      <a:pPr marL="0" marR="0" indent="0" algn="l" defTabSz="914400" rtl="0" eaLnBrk="1" fontAlgn="auto" latinLnBrk="0" hangingPunct="1">
                        <a:lnSpc>
                          <a:spcPct val="125000"/>
                        </a:lnSpc>
                        <a:spcBef>
                          <a:spcPts val="0"/>
                        </a:spcBef>
                        <a:spcAft>
                          <a:spcPts val="0"/>
                        </a:spcAft>
                        <a:buClrTx/>
                        <a:buSzTx/>
                        <a:buFontTx/>
                        <a:buNone/>
                        <a:defRPr/>
                      </a:pPr>
                      <a:r>
                        <a:rPr lang="zh-CN" altLang="en-US" sz="1400" b="1" kern="100" dirty="0" smtClean="0">
                          <a:solidFill>
                            <a:schemeClr val="dk1"/>
                          </a:solidFill>
                          <a:latin typeface="+mj-ea"/>
                          <a:ea typeface="+mn-ea"/>
                          <a:cs typeface="+mn-cs"/>
                        </a:rPr>
                        <a:t>预估工时</a:t>
                      </a:r>
                      <a:endParaRPr lang="zh-CN" altLang="en-US" sz="1400" b="1" kern="100" dirty="0" smtClean="0">
                        <a:solidFill>
                          <a:schemeClr val="tx1"/>
                        </a:solidFill>
                        <a:latin typeface="+mj-ea"/>
                        <a:ea typeface="+mn-ea"/>
                        <a:cs typeface="Times New Roman" panose="02020603050405020304"/>
                      </a:endParaRPr>
                    </a:p>
                  </a:txBody>
                  <a:tcPr marL="68580" marR="68580" marT="0" marB="0" anchor="ctr"/>
                </a:tc>
                <a:tc>
                  <a:txBody>
                    <a:bodyPr/>
                    <a:lstStyle/>
                    <a:p>
                      <a:pPr algn="r"/>
                      <a:endParaRPr lang="zh-CN" altLang="en-US" sz="1400" dirty="0">
                        <a:latin typeface="+mj-ea"/>
                        <a:ea typeface="+mj-ea"/>
                      </a:endParaRPr>
                    </a:p>
                  </a:txBody>
                  <a:tcPr marL="68580" marR="68580" marT="0" marB="0" anchor="ctr"/>
                </a:tc>
                <a:extLst>
                  <a:ext uri="{0D108BD9-81ED-4DB2-BD59-A6C34878D82A}">
                    <a16:rowId xmlns:a16="http://schemas.microsoft.com/office/drawing/2014/main" xmlns="" val="10005"/>
                  </a:ext>
                </a:extLst>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3" y="0"/>
            <a:ext cx="12192000" cy="6858000"/>
          </a:xfrm>
          <a:prstGeom prst="rect">
            <a:avLst/>
          </a:prstGeom>
        </p:spPr>
      </p:pic>
      <p:sp>
        <p:nvSpPr>
          <p:cNvPr id="6" name="文本框 5"/>
          <p:cNvSpPr txBox="1"/>
          <p:nvPr/>
        </p:nvSpPr>
        <p:spPr>
          <a:xfrm>
            <a:off x="1496291" y="378457"/>
            <a:ext cx="3416320" cy="738664"/>
          </a:xfrm>
          <a:prstGeom prst="rect">
            <a:avLst/>
          </a:prstGeom>
          <a:noFill/>
        </p:spPr>
        <p:txBody>
          <a:bodyPr wrap="none" rtlCol="0">
            <a:spAutoFit/>
          </a:bodyPr>
          <a:lstStyle/>
          <a:p>
            <a:pPr>
              <a:lnSpc>
                <a:spcPct val="150000"/>
              </a:lnSpc>
            </a:pPr>
            <a:r>
              <a:rPr lang="zh-CN" altLang="en-US" sz="2800" dirty="0" smtClean="0">
                <a:solidFill>
                  <a:schemeClr val="bg1">
                    <a:lumMod val="95000"/>
                  </a:schemeClr>
                </a:solidFill>
                <a:latin typeface="黑体" panose="02010609060101010101" pitchFamily="49" charset="-122"/>
                <a:ea typeface="黑体" panose="02010609060101010101" pitchFamily="49" charset="-122"/>
              </a:rPr>
              <a:t>项目目标及功能描述</a:t>
            </a:r>
            <a:endParaRPr lang="en-US" altLang="zh-CN" sz="2800" dirty="0">
              <a:solidFill>
                <a:schemeClr val="bg1">
                  <a:lumMod val="95000"/>
                </a:schemeClr>
              </a:solidFill>
              <a:latin typeface="黑体" panose="02010609060101010101" pitchFamily="49" charset="-122"/>
              <a:ea typeface="黑体" panose="02010609060101010101" pitchFamily="49" charset="-122"/>
            </a:endParaRPr>
          </a:p>
        </p:txBody>
      </p:sp>
      <p:sp>
        <p:nvSpPr>
          <p:cNvPr id="9" name="文本框 8"/>
          <p:cNvSpPr txBox="1"/>
          <p:nvPr/>
        </p:nvSpPr>
        <p:spPr>
          <a:xfrm>
            <a:off x="67803" y="503121"/>
            <a:ext cx="537327" cy="492443"/>
          </a:xfrm>
          <a:prstGeom prst="rect">
            <a:avLst/>
          </a:prstGeom>
          <a:noFill/>
        </p:spPr>
        <p:txBody>
          <a:bodyPr wrap="none" rtlCol="0">
            <a:spAutoFit/>
          </a:bodyPr>
          <a:lstStyle/>
          <a:p>
            <a:r>
              <a:rPr kumimoji="1" lang="en-US" altLang="zh-CN" sz="2600" dirty="0" smtClean="0">
                <a:solidFill>
                  <a:schemeClr val="bg1"/>
                </a:solidFill>
              </a:rPr>
              <a:t>03</a:t>
            </a:r>
            <a:endParaRPr kumimoji="1" lang="zh-CN" altLang="en-US" sz="2600" dirty="0">
              <a:solidFill>
                <a:schemeClr val="bg1"/>
              </a:solidFill>
            </a:endParaRPr>
          </a:p>
        </p:txBody>
      </p:sp>
      <p:sp>
        <p:nvSpPr>
          <p:cNvPr id="10" name="内容占位符 2"/>
          <p:cNvSpPr>
            <a:spLocks noGrp="1"/>
          </p:cNvSpPr>
          <p:nvPr>
            <p:ph idx="1"/>
          </p:nvPr>
        </p:nvSpPr>
        <p:spPr>
          <a:xfrm>
            <a:off x="457199" y="1495578"/>
            <a:ext cx="10335491" cy="4622800"/>
          </a:xfrm>
        </p:spPr>
        <p:txBody>
          <a:bodyPr>
            <a:normAutofit/>
          </a:bodyPr>
          <a:lstStyle/>
          <a:p>
            <a:pPr eaLnBrk="1" hangingPunct="1">
              <a:lnSpc>
                <a:spcPct val="150000"/>
              </a:lnSpc>
              <a:buFont typeface="Arial" panose="020B0604020202020204" pitchFamily="34" charset="0"/>
              <a:buChar char="•"/>
              <a:defRPr/>
            </a:pPr>
            <a:r>
              <a:rPr lang="zh-CN" altLang="en-US" sz="1800" dirty="0" smtClean="0">
                <a:solidFill>
                  <a:srgbClr val="003366"/>
                </a:solidFill>
                <a:latin typeface="黑体" panose="02010609060101010101" pitchFamily="49" charset="-122"/>
                <a:ea typeface="黑体" panose="02010609060101010101" pitchFamily="49" charset="-122"/>
              </a:rPr>
              <a:t>项目目标说明 </a:t>
            </a:r>
            <a:endParaRPr lang="en-US" altLang="zh-CN" sz="1800" dirty="0" smtClean="0">
              <a:solidFill>
                <a:srgbClr val="003366"/>
              </a:solidFill>
              <a:latin typeface="黑体" panose="02010609060101010101" pitchFamily="49" charset="-122"/>
              <a:ea typeface="黑体" panose="02010609060101010101" pitchFamily="49" charset="-122"/>
            </a:endParaRPr>
          </a:p>
          <a:p>
            <a:pPr>
              <a:defRPr/>
            </a:pPr>
            <a:r>
              <a:rPr lang="zh-CN" altLang="zh-CN" sz="1800" dirty="0"/>
              <a:t>根据市场实际要求，满足市场现有</a:t>
            </a:r>
            <a:r>
              <a:rPr lang="zh-CN" altLang="zh-CN" sz="1800" dirty="0" smtClean="0"/>
              <a:t>需要</a:t>
            </a:r>
            <a:endParaRPr lang="en-US" altLang="zh-CN" sz="1800" dirty="0" smtClean="0"/>
          </a:p>
          <a:p>
            <a:pPr>
              <a:defRPr/>
            </a:pPr>
            <a:r>
              <a:rPr lang="zh-CN" altLang="zh-CN" sz="1800" dirty="0"/>
              <a:t>快速完成积分奖励</a:t>
            </a:r>
            <a:r>
              <a:rPr lang="en-US" altLang="zh-CN" sz="1800" dirty="0"/>
              <a:t>1.0</a:t>
            </a:r>
            <a:r>
              <a:rPr lang="zh-CN" altLang="zh-CN" sz="1800" dirty="0"/>
              <a:t>版本的角度</a:t>
            </a:r>
            <a:r>
              <a:rPr lang="zh-CN" altLang="zh-CN" sz="1800" dirty="0" smtClean="0"/>
              <a:t>出发</a:t>
            </a:r>
            <a:endParaRPr lang="zh-CN" altLang="en-US" sz="1800" dirty="0"/>
          </a:p>
          <a:p>
            <a:pPr>
              <a:defRPr/>
            </a:pPr>
            <a:r>
              <a:rPr lang="zh-CN" altLang="zh-CN" sz="1800" dirty="0"/>
              <a:t>尽可能简化积分规则，积分规则尽可能的让所有人一看就</a:t>
            </a:r>
            <a:r>
              <a:rPr lang="zh-CN" altLang="zh-CN" sz="1800" dirty="0" smtClean="0"/>
              <a:t>明白</a:t>
            </a:r>
            <a:endParaRPr lang="en-US" altLang="zh-CN" sz="1800" dirty="0" smtClean="0"/>
          </a:p>
          <a:p>
            <a:pPr>
              <a:lnSpc>
                <a:spcPct val="150000"/>
              </a:lnSpc>
              <a:buFont typeface="Arial" panose="020B0604020202020204" pitchFamily="34" charset="0"/>
              <a:buChar char="•"/>
              <a:defRPr/>
            </a:pPr>
            <a:r>
              <a:rPr lang="zh-CN" altLang="en-US" sz="1800" dirty="0" smtClean="0">
                <a:solidFill>
                  <a:srgbClr val="003366"/>
                </a:solidFill>
                <a:latin typeface="黑体" panose="02010609060101010101" pitchFamily="49" charset="-122"/>
                <a:ea typeface="黑体" panose="02010609060101010101" pitchFamily="49" charset="-122"/>
              </a:rPr>
              <a:t>功能描述</a:t>
            </a:r>
            <a:endParaRPr lang="en-US" altLang="zh-CN" sz="1800" dirty="0" smtClean="0"/>
          </a:p>
          <a:p>
            <a:pPr>
              <a:lnSpc>
                <a:spcPct val="120000"/>
              </a:lnSpc>
            </a:pPr>
            <a:r>
              <a:rPr lang="zh-CN" altLang="en-US" sz="1800" dirty="0" smtClean="0"/>
              <a:t>积分管理，</a:t>
            </a:r>
            <a:r>
              <a:rPr lang="zh-CN" altLang="en-US" sz="1800" dirty="0"/>
              <a:t>功能包含</a:t>
            </a:r>
            <a:r>
              <a:rPr lang="zh-CN" altLang="en-US" sz="1800" dirty="0" smtClean="0"/>
              <a:t>：积分规则管理、积分查询和积分兑换；</a:t>
            </a:r>
            <a:endParaRPr lang="en-US" altLang="zh-CN" sz="1800" dirty="0" smtClean="0"/>
          </a:p>
          <a:p>
            <a:pPr>
              <a:lnSpc>
                <a:spcPct val="120000"/>
              </a:lnSpc>
            </a:pPr>
            <a:r>
              <a:rPr lang="zh-CN" altLang="en-US" sz="1800" dirty="0" smtClean="0"/>
              <a:t>交易信息实时上报</a:t>
            </a:r>
            <a:r>
              <a:rPr lang="en-US" altLang="zh-CN" sz="1800" dirty="0" smtClean="0"/>
              <a:t>-</a:t>
            </a:r>
            <a:r>
              <a:rPr lang="zh-CN" altLang="en-US" sz="1800" dirty="0"/>
              <a:t>电子结算、神农和进门收费</a:t>
            </a:r>
            <a:r>
              <a:rPr lang="zh-CN" altLang="en-US" sz="1800" dirty="0" smtClean="0"/>
              <a:t>上报交易数据；</a:t>
            </a:r>
            <a:endParaRPr lang="en-US" altLang="zh-CN" sz="1800" dirty="0" smtClean="0"/>
          </a:p>
          <a:p>
            <a:pPr>
              <a:lnSpc>
                <a:spcPct val="120000"/>
              </a:lnSpc>
            </a:pPr>
            <a:r>
              <a:rPr lang="zh-CN" altLang="en-US" sz="1800" dirty="0" smtClean="0"/>
              <a:t>品类信息实时上报</a:t>
            </a:r>
            <a:r>
              <a:rPr lang="en-US" altLang="zh-CN" sz="1800" dirty="0"/>
              <a:t>-</a:t>
            </a:r>
            <a:r>
              <a:rPr lang="zh-CN" altLang="en-US" sz="1800" dirty="0"/>
              <a:t>电子</a:t>
            </a:r>
            <a:r>
              <a:rPr lang="zh-CN" altLang="en-US" sz="1800" dirty="0" smtClean="0"/>
              <a:t>结算</a:t>
            </a:r>
            <a:r>
              <a:rPr lang="zh-CN" altLang="en-US" sz="1800" dirty="0"/>
              <a:t>和</a:t>
            </a:r>
            <a:r>
              <a:rPr lang="zh-CN" altLang="en-US" sz="1800" dirty="0" smtClean="0"/>
              <a:t>神农</a:t>
            </a:r>
            <a:endParaRPr lang="en-US" altLang="zh-CN" sz="1800" dirty="0" smtClean="0"/>
          </a:p>
          <a:p>
            <a:pPr>
              <a:lnSpc>
                <a:spcPct val="120000"/>
              </a:lnSpc>
            </a:pPr>
            <a:r>
              <a:rPr lang="zh-CN" altLang="en-US" sz="1800" dirty="0" smtClean="0"/>
              <a:t>提供客户</a:t>
            </a:r>
            <a:r>
              <a:rPr lang="zh-CN" altLang="en-US" sz="1800" dirty="0"/>
              <a:t>积分信息远程查询接口</a:t>
            </a:r>
            <a:r>
              <a:rPr lang="zh-CN" altLang="en-US" sz="1800" dirty="0" smtClean="0"/>
              <a:t>。</a:t>
            </a:r>
            <a:endParaRPr lang="en-US" altLang="zh-CN" sz="18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3" y="0"/>
            <a:ext cx="12192000" cy="6858000"/>
          </a:xfrm>
          <a:prstGeom prst="rect">
            <a:avLst/>
          </a:prstGeom>
        </p:spPr>
      </p:pic>
      <p:sp>
        <p:nvSpPr>
          <p:cNvPr id="6" name="文本框 5"/>
          <p:cNvSpPr txBox="1"/>
          <p:nvPr/>
        </p:nvSpPr>
        <p:spPr>
          <a:xfrm>
            <a:off x="1496291" y="378457"/>
            <a:ext cx="2339102" cy="738664"/>
          </a:xfrm>
          <a:prstGeom prst="rect">
            <a:avLst/>
          </a:prstGeom>
          <a:noFill/>
        </p:spPr>
        <p:txBody>
          <a:bodyPr wrap="none" rtlCol="0">
            <a:spAutoFit/>
          </a:bodyPr>
          <a:lstStyle/>
          <a:p>
            <a:pPr>
              <a:lnSpc>
                <a:spcPct val="150000"/>
              </a:lnSpc>
            </a:pPr>
            <a:r>
              <a:rPr lang="zh-CN" altLang="en-US" sz="2800" dirty="0" smtClean="0">
                <a:solidFill>
                  <a:schemeClr val="bg1">
                    <a:lumMod val="95000"/>
                  </a:schemeClr>
                </a:solidFill>
                <a:latin typeface="黑体" panose="02010609060101010101" pitchFamily="49" charset="-122"/>
                <a:ea typeface="黑体" panose="02010609060101010101" pitchFamily="49" charset="-122"/>
              </a:rPr>
              <a:t>项目概要计划</a:t>
            </a:r>
            <a:endParaRPr lang="en-US" altLang="zh-CN" sz="2800" dirty="0">
              <a:solidFill>
                <a:schemeClr val="bg1">
                  <a:lumMod val="95000"/>
                </a:schemeClr>
              </a:solidFill>
              <a:latin typeface="黑体" panose="02010609060101010101" pitchFamily="49" charset="-122"/>
              <a:ea typeface="黑体" panose="02010609060101010101" pitchFamily="49" charset="-122"/>
            </a:endParaRPr>
          </a:p>
        </p:txBody>
      </p:sp>
      <p:sp>
        <p:nvSpPr>
          <p:cNvPr id="9" name="文本框 8"/>
          <p:cNvSpPr txBox="1"/>
          <p:nvPr/>
        </p:nvSpPr>
        <p:spPr>
          <a:xfrm>
            <a:off x="67803" y="503121"/>
            <a:ext cx="537327" cy="492443"/>
          </a:xfrm>
          <a:prstGeom prst="rect">
            <a:avLst/>
          </a:prstGeom>
          <a:noFill/>
        </p:spPr>
        <p:txBody>
          <a:bodyPr wrap="none" rtlCol="0">
            <a:spAutoFit/>
          </a:bodyPr>
          <a:lstStyle/>
          <a:p>
            <a:r>
              <a:rPr kumimoji="1" lang="en-US" altLang="zh-CN" sz="2600" dirty="0" smtClean="0">
                <a:solidFill>
                  <a:schemeClr val="bg1"/>
                </a:solidFill>
              </a:rPr>
              <a:t>04</a:t>
            </a:r>
            <a:endParaRPr kumimoji="1" lang="zh-CN" altLang="en-US" sz="2600" dirty="0">
              <a:solidFill>
                <a:schemeClr val="bg1"/>
              </a:solidFill>
            </a:endParaRPr>
          </a:p>
        </p:txBody>
      </p:sp>
      <p:graphicFrame>
        <p:nvGraphicFramePr>
          <p:cNvPr id="14" name="表格 13"/>
          <p:cNvGraphicFramePr>
            <a:graphicFrameLocks noGrp="1"/>
          </p:cNvGraphicFramePr>
          <p:nvPr>
            <p:extLst>
              <p:ext uri="{D42A27DB-BD31-4B8C-83A1-F6EECF244321}">
                <p14:modId xmlns:p14="http://schemas.microsoft.com/office/powerpoint/2010/main" val="147646073"/>
              </p:ext>
            </p:extLst>
          </p:nvPr>
        </p:nvGraphicFramePr>
        <p:xfrm>
          <a:off x="1122218" y="1704109"/>
          <a:ext cx="9573491" cy="4225634"/>
        </p:xfrm>
        <a:graphic>
          <a:graphicData uri="http://schemas.openxmlformats.org/drawingml/2006/table">
            <a:tbl>
              <a:tblPr firstRow="1" firstCol="1" bandRow="1">
                <a:tableStyleId>{5C22544A-7EE6-4342-B048-85BDC9FD1C3A}</a:tableStyleId>
              </a:tblPr>
              <a:tblGrid>
                <a:gridCol w="1898010">
                  <a:extLst>
                    <a:ext uri="{9D8B030D-6E8A-4147-A177-3AD203B41FA5}">
                      <a16:colId xmlns:a16="http://schemas.microsoft.com/office/drawing/2014/main" xmlns="" val="20000"/>
                    </a:ext>
                  </a:extLst>
                </a:gridCol>
                <a:gridCol w="1885772">
                  <a:extLst>
                    <a:ext uri="{9D8B030D-6E8A-4147-A177-3AD203B41FA5}">
                      <a16:colId xmlns:a16="http://schemas.microsoft.com/office/drawing/2014/main" xmlns="" val="20001"/>
                    </a:ext>
                  </a:extLst>
                </a:gridCol>
                <a:gridCol w="2031516">
                  <a:extLst>
                    <a:ext uri="{9D8B030D-6E8A-4147-A177-3AD203B41FA5}">
                      <a16:colId xmlns:a16="http://schemas.microsoft.com/office/drawing/2014/main" xmlns="" val="20002"/>
                    </a:ext>
                  </a:extLst>
                </a:gridCol>
                <a:gridCol w="1885772">
                  <a:extLst>
                    <a:ext uri="{9D8B030D-6E8A-4147-A177-3AD203B41FA5}">
                      <a16:colId xmlns:a16="http://schemas.microsoft.com/office/drawing/2014/main" xmlns="" val="20003"/>
                    </a:ext>
                  </a:extLst>
                </a:gridCol>
                <a:gridCol w="1872421">
                  <a:extLst>
                    <a:ext uri="{9D8B030D-6E8A-4147-A177-3AD203B41FA5}">
                      <a16:colId xmlns:a16="http://schemas.microsoft.com/office/drawing/2014/main" xmlns="" val="20004"/>
                    </a:ext>
                  </a:extLst>
                </a:gridCol>
              </a:tblGrid>
              <a:tr h="603662">
                <a:tc>
                  <a:txBody>
                    <a:bodyPr/>
                    <a:lstStyle/>
                    <a:p>
                      <a:pPr algn="ctr">
                        <a:spcAft>
                          <a:spcPts val="0"/>
                        </a:spcAft>
                      </a:pPr>
                      <a:r>
                        <a:rPr lang="zh-CN" sz="2000" b="1" kern="0" dirty="0">
                          <a:solidFill>
                            <a:schemeClr val="lt1"/>
                          </a:solidFill>
                          <a:effectLst/>
                          <a:latin typeface="+mn-lt"/>
                          <a:ea typeface="+mn-ea"/>
                          <a:cs typeface="+mn-cs"/>
                        </a:rPr>
                        <a:t>阶段</a:t>
                      </a:r>
                      <a:r>
                        <a:rPr lang="en-US" sz="2000" b="1" kern="0" dirty="0">
                          <a:solidFill>
                            <a:schemeClr val="lt1"/>
                          </a:solidFill>
                          <a:effectLst/>
                          <a:latin typeface="+mn-lt"/>
                          <a:ea typeface="+mn-ea"/>
                          <a:cs typeface="+mn-cs"/>
                        </a:rPr>
                        <a:t>/</a:t>
                      </a:r>
                      <a:r>
                        <a:rPr lang="zh-CN" sz="2000" b="1" kern="0" dirty="0">
                          <a:solidFill>
                            <a:schemeClr val="lt1"/>
                          </a:solidFill>
                          <a:effectLst/>
                          <a:latin typeface="+mn-lt"/>
                          <a:ea typeface="+mn-ea"/>
                          <a:cs typeface="+mn-cs"/>
                        </a:rPr>
                        <a:t>里程碑</a:t>
                      </a:r>
                    </a:p>
                  </a:txBody>
                  <a:tcPr marL="68580" marR="68580" marT="0" marB="0" anchor="ctr"/>
                </a:tc>
                <a:tc>
                  <a:txBody>
                    <a:bodyPr/>
                    <a:lstStyle/>
                    <a:p>
                      <a:pPr algn="ctr">
                        <a:spcAft>
                          <a:spcPts val="0"/>
                        </a:spcAft>
                      </a:pPr>
                      <a:r>
                        <a:rPr lang="zh-CN" sz="2000" kern="0" dirty="0">
                          <a:effectLst/>
                        </a:rPr>
                        <a:t>计划开始日期</a:t>
                      </a:r>
                      <a:endParaRPr lang="zh-CN" sz="20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algn="ctr" defTabSz="914400" rtl="0" eaLnBrk="1" latinLnBrk="0" hangingPunct="1">
                        <a:lnSpc>
                          <a:spcPct val="150000"/>
                        </a:lnSpc>
                        <a:spcAft>
                          <a:spcPts val="0"/>
                        </a:spcAft>
                      </a:pPr>
                      <a:r>
                        <a:rPr lang="zh-CN" sz="2000" b="1" kern="0" dirty="0">
                          <a:solidFill>
                            <a:schemeClr val="lt1"/>
                          </a:solidFill>
                          <a:effectLst/>
                          <a:latin typeface="+mn-lt"/>
                          <a:ea typeface="+mn-ea"/>
                          <a:cs typeface="+mn-cs"/>
                        </a:rPr>
                        <a:t>计划结束日期</a:t>
                      </a:r>
                    </a:p>
                  </a:txBody>
                  <a:tcPr marL="68580" marR="68580" marT="0" marB="0"/>
                </a:tc>
                <a:tc>
                  <a:txBody>
                    <a:bodyPr/>
                    <a:lstStyle/>
                    <a:p>
                      <a:pPr marL="0" algn="ctr" defTabSz="914400" rtl="0" eaLnBrk="1" latinLnBrk="0" hangingPunct="1">
                        <a:spcAft>
                          <a:spcPts val="0"/>
                        </a:spcAft>
                      </a:pPr>
                      <a:r>
                        <a:rPr lang="zh-CN" sz="2000" b="1" kern="0" dirty="0">
                          <a:solidFill>
                            <a:schemeClr val="lt1"/>
                          </a:solidFill>
                          <a:effectLst/>
                          <a:latin typeface="+mn-lt"/>
                          <a:ea typeface="+mn-ea"/>
                          <a:cs typeface="+mn-cs"/>
                        </a:rPr>
                        <a:t>计划投入资源 </a:t>
                      </a:r>
                    </a:p>
                  </a:txBody>
                  <a:tcPr marL="68580" marR="68580" marT="0" marB="0" anchor="ctr"/>
                </a:tc>
                <a:tc>
                  <a:txBody>
                    <a:bodyPr/>
                    <a:lstStyle/>
                    <a:p>
                      <a:pPr marL="0" algn="ctr" defTabSz="914400" rtl="0" eaLnBrk="1" latinLnBrk="0" hangingPunct="1">
                        <a:lnSpc>
                          <a:spcPct val="150000"/>
                        </a:lnSpc>
                        <a:spcAft>
                          <a:spcPts val="0"/>
                        </a:spcAft>
                      </a:pPr>
                      <a:r>
                        <a:rPr lang="zh-CN" sz="2000" b="1" kern="0" dirty="0">
                          <a:solidFill>
                            <a:schemeClr val="lt1"/>
                          </a:solidFill>
                          <a:effectLst/>
                          <a:latin typeface="+mn-lt"/>
                          <a:ea typeface="+mn-ea"/>
                          <a:cs typeface="+mn-cs"/>
                        </a:rPr>
                        <a:t>计划</a:t>
                      </a:r>
                      <a:r>
                        <a:rPr lang="zh-CN" sz="2000" b="1" kern="0" dirty="0" smtClean="0">
                          <a:solidFill>
                            <a:schemeClr val="lt1"/>
                          </a:solidFill>
                          <a:effectLst/>
                          <a:latin typeface="+mn-lt"/>
                          <a:ea typeface="+mn-ea"/>
                          <a:cs typeface="+mn-cs"/>
                        </a:rPr>
                        <a:t>工时</a:t>
                      </a:r>
                      <a:r>
                        <a:rPr lang="en-US" altLang="zh-CN" sz="2000" b="1" kern="0" dirty="0" smtClean="0">
                          <a:solidFill>
                            <a:schemeClr val="lt1"/>
                          </a:solidFill>
                          <a:effectLst/>
                          <a:latin typeface="+mn-lt"/>
                          <a:ea typeface="+mn-ea"/>
                          <a:cs typeface="+mn-cs"/>
                        </a:rPr>
                        <a:t>(</a:t>
                      </a:r>
                      <a:r>
                        <a:rPr lang="zh-CN" altLang="en-US" sz="2000" b="1" kern="0" dirty="0" smtClean="0">
                          <a:solidFill>
                            <a:schemeClr val="lt1"/>
                          </a:solidFill>
                          <a:effectLst/>
                          <a:latin typeface="+mn-lt"/>
                          <a:ea typeface="+mn-ea"/>
                          <a:cs typeface="+mn-cs"/>
                        </a:rPr>
                        <a:t>人日</a:t>
                      </a:r>
                      <a:r>
                        <a:rPr lang="en-US" altLang="zh-CN" sz="2000" b="1" kern="0" dirty="0" smtClean="0">
                          <a:solidFill>
                            <a:schemeClr val="lt1"/>
                          </a:solidFill>
                          <a:effectLst/>
                          <a:latin typeface="+mn-lt"/>
                          <a:ea typeface="+mn-ea"/>
                          <a:cs typeface="+mn-cs"/>
                        </a:rPr>
                        <a:t>)</a:t>
                      </a:r>
                      <a:endParaRPr lang="zh-CN" sz="2000" b="1" kern="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xmlns="" val="10000"/>
                  </a:ext>
                </a:extLst>
              </a:tr>
              <a:tr h="603662">
                <a:tc>
                  <a:txBody>
                    <a:bodyPr/>
                    <a:lstStyle/>
                    <a:p>
                      <a:pPr algn="ctr">
                        <a:lnSpc>
                          <a:spcPct val="150000"/>
                        </a:lnSpc>
                        <a:spcAft>
                          <a:spcPts val="0"/>
                        </a:spcAft>
                      </a:pPr>
                      <a:r>
                        <a:rPr lang="zh-CN" sz="2000" b="1" kern="0" dirty="0">
                          <a:solidFill>
                            <a:schemeClr val="lt1"/>
                          </a:solidFill>
                          <a:effectLst/>
                          <a:latin typeface="+mn-lt"/>
                          <a:ea typeface="+mn-ea"/>
                          <a:cs typeface="+mn-cs"/>
                        </a:rPr>
                        <a:t>产品需求</a:t>
                      </a:r>
                    </a:p>
                  </a:txBody>
                  <a:tcPr marL="68580" marR="68580" marT="0" marB="0" anchor="b"/>
                </a:tc>
                <a:tc>
                  <a:txBody>
                    <a:bodyPr/>
                    <a:lstStyle/>
                    <a:p>
                      <a:pPr algn="l">
                        <a:lnSpc>
                          <a:spcPct val="150000"/>
                        </a:lnSpc>
                        <a:spcAft>
                          <a:spcPts val="0"/>
                        </a:spcAft>
                      </a:pPr>
                      <a:r>
                        <a:rPr lang="zh-CN" sz="1400" kern="0" dirty="0">
                          <a:effectLst/>
                        </a:rPr>
                        <a:t>　</a:t>
                      </a:r>
                      <a:r>
                        <a:rPr lang="en-US" altLang="zh-CN" sz="1400" kern="0" dirty="0" smtClean="0">
                          <a:effectLst/>
                        </a:rPr>
                        <a:t>2018-3-12</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ct val="150000"/>
                        </a:lnSpc>
                        <a:spcAft>
                          <a:spcPts val="0"/>
                        </a:spcAft>
                      </a:pPr>
                      <a:r>
                        <a:rPr lang="en-US" sz="1400" kern="0" dirty="0">
                          <a:solidFill>
                            <a:schemeClr val="dk1"/>
                          </a:solidFill>
                          <a:effectLst/>
                          <a:latin typeface="+mn-lt"/>
                          <a:ea typeface="+mn-ea"/>
                          <a:cs typeface="+mn-cs"/>
                        </a:rPr>
                        <a:t> </a:t>
                      </a:r>
                      <a:r>
                        <a:rPr lang="en-US" altLang="zh-CN" sz="1400" kern="0" dirty="0" smtClean="0">
                          <a:solidFill>
                            <a:schemeClr val="dk1"/>
                          </a:solidFill>
                          <a:effectLst/>
                          <a:latin typeface="+mn-lt"/>
                          <a:ea typeface="+mn-ea"/>
                          <a:cs typeface="+mn-cs"/>
                        </a:rPr>
                        <a:t>2018-3-23</a:t>
                      </a:r>
                      <a:endParaRPr lang="zh-CN" sz="1400" kern="0" dirty="0">
                        <a:solidFill>
                          <a:schemeClr val="dk1"/>
                        </a:solidFill>
                        <a:effectLst/>
                        <a:latin typeface="+mn-lt"/>
                        <a:ea typeface="+mn-ea"/>
                        <a:cs typeface="+mn-cs"/>
                      </a:endParaRPr>
                    </a:p>
                  </a:txBody>
                  <a:tcPr marL="68580" marR="68580" marT="0" marB="0" anchor="ctr"/>
                </a:tc>
                <a:tc>
                  <a:txBody>
                    <a:bodyPr/>
                    <a:lstStyle/>
                    <a:p>
                      <a:pPr algn="l">
                        <a:lnSpc>
                          <a:spcPct val="150000"/>
                        </a:lnSpc>
                        <a:spcAft>
                          <a:spcPts val="0"/>
                        </a:spcAft>
                      </a:pPr>
                      <a:r>
                        <a:rPr lang="zh-CN" sz="1400" kern="0" dirty="0" smtClean="0">
                          <a:solidFill>
                            <a:schemeClr val="dk1"/>
                          </a:solidFill>
                          <a:effectLst/>
                          <a:latin typeface="+mn-lt"/>
                          <a:ea typeface="+mn-ea"/>
                          <a:cs typeface="+mn-cs"/>
                        </a:rPr>
                        <a:t>　</a:t>
                      </a:r>
                      <a:r>
                        <a:rPr lang="en-US" altLang="zh-CN" sz="1400" kern="0" dirty="0" smtClean="0">
                          <a:solidFill>
                            <a:schemeClr val="dk1"/>
                          </a:solidFill>
                          <a:effectLst/>
                          <a:latin typeface="+mn-lt"/>
                          <a:ea typeface="+mn-ea"/>
                          <a:cs typeface="+mn-cs"/>
                        </a:rPr>
                        <a:t>2</a:t>
                      </a:r>
                      <a:r>
                        <a:rPr lang="zh-CN" altLang="en-US" sz="1400" kern="0" dirty="0" smtClean="0">
                          <a:solidFill>
                            <a:schemeClr val="dk1"/>
                          </a:solidFill>
                          <a:effectLst/>
                          <a:latin typeface="+mn-lt"/>
                          <a:ea typeface="+mn-ea"/>
                          <a:cs typeface="+mn-cs"/>
                        </a:rPr>
                        <a:t>人</a:t>
                      </a:r>
                      <a:endParaRPr lang="zh-CN" sz="1400" kern="0" dirty="0">
                        <a:solidFill>
                          <a:schemeClr val="dk1"/>
                        </a:solidFill>
                        <a:effectLst/>
                        <a:latin typeface="+mn-lt"/>
                        <a:ea typeface="+mn-ea"/>
                        <a:cs typeface="+mn-cs"/>
                      </a:endParaRPr>
                    </a:p>
                  </a:txBody>
                  <a:tcPr marL="68580" marR="68580" marT="0" marB="0" anchor="ctr"/>
                </a:tc>
                <a:tc>
                  <a:txBody>
                    <a:bodyPr/>
                    <a:lstStyle/>
                    <a:p>
                      <a:pPr algn="l">
                        <a:lnSpc>
                          <a:spcPct val="150000"/>
                        </a:lnSpc>
                        <a:spcAft>
                          <a:spcPts val="0"/>
                        </a:spcAft>
                      </a:pPr>
                      <a:r>
                        <a:rPr lang="en-US" altLang="zh-CN" sz="1400" kern="0" dirty="0" smtClean="0">
                          <a:solidFill>
                            <a:schemeClr val="dk1"/>
                          </a:solidFill>
                          <a:effectLst/>
                          <a:latin typeface="+mn-lt"/>
                          <a:ea typeface="+mn-ea"/>
                          <a:cs typeface="+mn-cs"/>
                        </a:rPr>
                        <a:t>17</a:t>
                      </a:r>
                      <a:endParaRPr lang="zh-CN" sz="1400" kern="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xmlns="" val="10001"/>
                  </a:ext>
                </a:extLst>
              </a:tr>
              <a:tr h="603662">
                <a:tc>
                  <a:txBody>
                    <a:bodyPr/>
                    <a:lstStyle/>
                    <a:p>
                      <a:pPr algn="ctr">
                        <a:lnSpc>
                          <a:spcPct val="150000"/>
                        </a:lnSpc>
                        <a:spcAft>
                          <a:spcPts val="0"/>
                        </a:spcAft>
                      </a:pPr>
                      <a:r>
                        <a:rPr lang="zh-CN" sz="2000" b="1" kern="0" dirty="0">
                          <a:solidFill>
                            <a:schemeClr val="lt1"/>
                          </a:solidFill>
                          <a:effectLst/>
                          <a:latin typeface="+mn-lt"/>
                          <a:ea typeface="+mn-ea"/>
                          <a:cs typeface="+mn-cs"/>
                        </a:rPr>
                        <a:t>设计 </a:t>
                      </a:r>
                    </a:p>
                  </a:txBody>
                  <a:tcPr marL="68580" marR="68580" marT="0" marB="0" anchor="b"/>
                </a:tc>
                <a:tc>
                  <a:txBody>
                    <a:bodyPr/>
                    <a:lstStyle/>
                    <a:p>
                      <a:pPr algn="l">
                        <a:lnSpc>
                          <a:spcPct val="150000"/>
                        </a:lnSpc>
                        <a:spcAft>
                          <a:spcPts val="0"/>
                        </a:spcAft>
                      </a:pPr>
                      <a:r>
                        <a:rPr lang="zh-CN" sz="1400" kern="0" dirty="0">
                          <a:effectLst/>
                        </a:rPr>
                        <a:t>　</a:t>
                      </a:r>
                      <a:r>
                        <a:rPr lang="en-US" altLang="zh-CN" sz="1400" kern="0" dirty="0" smtClean="0">
                          <a:effectLst/>
                        </a:rPr>
                        <a:t>2018-3-12</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ct val="150000"/>
                        </a:lnSpc>
                        <a:spcAft>
                          <a:spcPts val="0"/>
                        </a:spcAft>
                      </a:pPr>
                      <a:r>
                        <a:rPr lang="en-US" sz="1400" kern="0" dirty="0">
                          <a:solidFill>
                            <a:schemeClr val="dk1"/>
                          </a:solidFill>
                          <a:effectLst/>
                          <a:latin typeface="+mn-lt"/>
                          <a:ea typeface="+mn-ea"/>
                          <a:cs typeface="+mn-cs"/>
                        </a:rPr>
                        <a:t> </a:t>
                      </a:r>
                      <a:r>
                        <a:rPr lang="en-US" altLang="zh-CN" sz="1400" kern="0" dirty="0" smtClean="0">
                          <a:effectLst/>
                        </a:rPr>
                        <a:t>2018-3-20</a:t>
                      </a:r>
                      <a:endParaRPr lang="zh-CN" sz="1400" kern="0" dirty="0">
                        <a:solidFill>
                          <a:schemeClr val="dk1"/>
                        </a:solidFill>
                        <a:effectLst/>
                        <a:latin typeface="+mn-lt"/>
                        <a:ea typeface="+mn-ea"/>
                        <a:cs typeface="+mn-cs"/>
                      </a:endParaRPr>
                    </a:p>
                  </a:txBody>
                  <a:tcPr marL="68580" marR="68580" marT="0" marB="0" anchor="ctr"/>
                </a:tc>
                <a:tc>
                  <a:txBody>
                    <a:bodyPr/>
                    <a:lstStyle/>
                    <a:p>
                      <a:pPr algn="l">
                        <a:lnSpc>
                          <a:spcPct val="150000"/>
                        </a:lnSpc>
                        <a:spcAft>
                          <a:spcPts val="0"/>
                        </a:spcAft>
                      </a:pPr>
                      <a:r>
                        <a:rPr lang="zh-CN" sz="1400" kern="0" dirty="0" smtClean="0">
                          <a:solidFill>
                            <a:schemeClr val="dk1"/>
                          </a:solidFill>
                          <a:effectLst/>
                          <a:latin typeface="+mn-lt"/>
                          <a:ea typeface="+mn-ea"/>
                          <a:cs typeface="+mn-cs"/>
                        </a:rPr>
                        <a:t>　</a:t>
                      </a:r>
                      <a:r>
                        <a:rPr lang="en-US" altLang="zh-CN" sz="1400" kern="0" dirty="0" smtClean="0">
                          <a:solidFill>
                            <a:schemeClr val="dk1"/>
                          </a:solidFill>
                          <a:effectLst/>
                          <a:latin typeface="+mn-lt"/>
                          <a:ea typeface="+mn-ea"/>
                          <a:cs typeface="+mn-cs"/>
                        </a:rPr>
                        <a:t>1</a:t>
                      </a:r>
                      <a:r>
                        <a:rPr lang="zh-CN" altLang="en-US" sz="1400" kern="0" dirty="0" smtClean="0">
                          <a:solidFill>
                            <a:schemeClr val="dk1"/>
                          </a:solidFill>
                          <a:effectLst/>
                          <a:latin typeface="+mn-lt"/>
                          <a:ea typeface="+mn-ea"/>
                          <a:cs typeface="+mn-cs"/>
                        </a:rPr>
                        <a:t>人</a:t>
                      </a:r>
                      <a:endParaRPr lang="zh-CN" sz="1400" kern="0" dirty="0">
                        <a:solidFill>
                          <a:schemeClr val="dk1"/>
                        </a:solidFill>
                        <a:effectLst/>
                        <a:latin typeface="+mn-lt"/>
                        <a:ea typeface="+mn-ea"/>
                        <a:cs typeface="+mn-cs"/>
                      </a:endParaRPr>
                    </a:p>
                  </a:txBody>
                  <a:tcPr marL="68580" marR="68580" marT="0" marB="0" anchor="ctr"/>
                </a:tc>
                <a:tc>
                  <a:txBody>
                    <a:bodyPr/>
                    <a:lstStyle/>
                    <a:p>
                      <a:pPr algn="l">
                        <a:lnSpc>
                          <a:spcPct val="150000"/>
                        </a:lnSpc>
                        <a:spcAft>
                          <a:spcPts val="0"/>
                        </a:spcAft>
                      </a:pPr>
                      <a:r>
                        <a:rPr lang="en-US" altLang="zh-CN" sz="1400" kern="0" dirty="0" smtClean="0">
                          <a:solidFill>
                            <a:schemeClr val="dk1"/>
                          </a:solidFill>
                          <a:effectLst/>
                          <a:latin typeface="+mn-lt"/>
                          <a:ea typeface="+mn-ea"/>
                          <a:cs typeface="+mn-cs"/>
                        </a:rPr>
                        <a:t>5</a:t>
                      </a:r>
                      <a:endParaRPr lang="zh-CN" sz="1400" kern="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xmlns="" val="10002"/>
                  </a:ext>
                </a:extLst>
              </a:tr>
              <a:tr h="603662">
                <a:tc>
                  <a:txBody>
                    <a:bodyPr/>
                    <a:lstStyle/>
                    <a:p>
                      <a:pPr algn="ctr">
                        <a:lnSpc>
                          <a:spcPct val="150000"/>
                        </a:lnSpc>
                        <a:spcAft>
                          <a:spcPts val="0"/>
                        </a:spcAft>
                      </a:pPr>
                      <a:r>
                        <a:rPr lang="zh-CN" sz="2000" b="1" kern="0" dirty="0">
                          <a:solidFill>
                            <a:schemeClr val="lt1"/>
                          </a:solidFill>
                          <a:effectLst/>
                          <a:latin typeface="+mn-lt"/>
                          <a:ea typeface="+mn-ea"/>
                          <a:cs typeface="+mn-cs"/>
                        </a:rPr>
                        <a:t>编码</a:t>
                      </a:r>
                    </a:p>
                  </a:txBody>
                  <a:tcPr marL="68580" marR="68580" marT="0" marB="0" anchor="b"/>
                </a:tc>
                <a:tc>
                  <a:txBody>
                    <a:bodyPr/>
                    <a:lstStyle/>
                    <a:p>
                      <a:pPr algn="l">
                        <a:lnSpc>
                          <a:spcPct val="150000"/>
                        </a:lnSpc>
                        <a:spcAft>
                          <a:spcPts val="0"/>
                        </a:spcAft>
                      </a:pPr>
                      <a:r>
                        <a:rPr lang="zh-CN" sz="1400" kern="0" dirty="0">
                          <a:effectLst/>
                        </a:rPr>
                        <a:t>　</a:t>
                      </a:r>
                      <a:r>
                        <a:rPr lang="en-US" altLang="zh-CN" sz="1400" kern="0" dirty="0" smtClean="0">
                          <a:effectLst/>
                        </a:rPr>
                        <a:t>2018-3-20</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ct val="150000"/>
                        </a:lnSpc>
                        <a:spcAft>
                          <a:spcPts val="0"/>
                        </a:spcAft>
                      </a:pPr>
                      <a:r>
                        <a:rPr lang="en-US" sz="1400" kern="0" dirty="0">
                          <a:effectLst/>
                        </a:rPr>
                        <a:t> </a:t>
                      </a:r>
                      <a:r>
                        <a:rPr lang="en-US" altLang="zh-CN" sz="1400" kern="0" dirty="0" smtClean="0">
                          <a:effectLst/>
                        </a:rPr>
                        <a:t>2018-3-30</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ct val="150000"/>
                        </a:lnSpc>
                        <a:spcAft>
                          <a:spcPts val="0"/>
                        </a:spcAft>
                      </a:pPr>
                      <a:r>
                        <a:rPr lang="zh-CN" sz="1400" kern="0" dirty="0">
                          <a:effectLst/>
                        </a:rPr>
                        <a:t>　</a:t>
                      </a:r>
                      <a:r>
                        <a:rPr lang="en-US" altLang="zh-CN" sz="1400" kern="0" dirty="0" smtClean="0">
                          <a:effectLst/>
                        </a:rPr>
                        <a:t>5</a:t>
                      </a:r>
                      <a:r>
                        <a:rPr lang="zh-CN" altLang="en-US" sz="1400" kern="0" dirty="0" smtClean="0">
                          <a:effectLst/>
                        </a:rPr>
                        <a:t>人</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ct val="150000"/>
                        </a:lnSpc>
                        <a:spcAft>
                          <a:spcPts val="0"/>
                        </a:spcAft>
                      </a:pPr>
                      <a:r>
                        <a:rPr lang="en-US" altLang="zh-CN" sz="1400" kern="0" dirty="0" smtClean="0">
                          <a:effectLst/>
                          <a:latin typeface="+mn-lt"/>
                          <a:ea typeface="+mn-ea"/>
                        </a:rPr>
                        <a:t>54</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xmlns="" val="10003"/>
                  </a:ext>
                </a:extLst>
              </a:tr>
              <a:tr h="603662">
                <a:tc>
                  <a:txBody>
                    <a:bodyPr/>
                    <a:lstStyle/>
                    <a:p>
                      <a:pPr algn="ctr">
                        <a:lnSpc>
                          <a:spcPct val="150000"/>
                        </a:lnSpc>
                        <a:spcAft>
                          <a:spcPts val="0"/>
                        </a:spcAft>
                      </a:pPr>
                      <a:r>
                        <a:rPr lang="zh-CN" sz="2000" b="1" kern="0" dirty="0">
                          <a:solidFill>
                            <a:schemeClr val="lt1"/>
                          </a:solidFill>
                          <a:effectLst/>
                          <a:latin typeface="+mn-lt"/>
                          <a:ea typeface="+mn-ea"/>
                          <a:cs typeface="+mn-cs"/>
                        </a:rPr>
                        <a:t>测试 </a:t>
                      </a:r>
                    </a:p>
                  </a:txBody>
                  <a:tcPr marL="68580" marR="68580" marT="0" marB="0" anchor="b"/>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sz="1400" kern="0" dirty="0">
                          <a:effectLst/>
                        </a:rPr>
                        <a:t>　</a:t>
                      </a:r>
                      <a:r>
                        <a:rPr lang="en-US" altLang="zh-CN" sz="1400" kern="0" dirty="0" smtClean="0">
                          <a:effectLst/>
                        </a:rPr>
                        <a:t>2018-3-26</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1400" kern="0" dirty="0" smtClean="0">
                          <a:effectLst/>
                        </a:rPr>
                        <a:t> 2018-4-9</a:t>
                      </a:r>
                      <a:endParaRPr lang="zh-CN" alt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ct val="150000"/>
                        </a:lnSpc>
                        <a:spcAft>
                          <a:spcPts val="0"/>
                        </a:spcAft>
                      </a:pPr>
                      <a:r>
                        <a:rPr lang="zh-CN" sz="1400" kern="0" dirty="0">
                          <a:effectLst/>
                        </a:rPr>
                        <a:t>　</a:t>
                      </a:r>
                      <a:r>
                        <a:rPr lang="en-US" altLang="zh-CN" sz="1400" kern="0" dirty="0" smtClean="0">
                          <a:effectLst/>
                        </a:rPr>
                        <a:t>1</a:t>
                      </a:r>
                      <a:r>
                        <a:rPr lang="zh-CN" altLang="en-US" sz="1400" kern="0" dirty="0" smtClean="0">
                          <a:effectLst/>
                        </a:rPr>
                        <a:t>人</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ct val="150000"/>
                        </a:lnSpc>
                        <a:spcAft>
                          <a:spcPts val="0"/>
                        </a:spcAft>
                      </a:pPr>
                      <a:r>
                        <a:rPr lang="en-US" altLang="zh-CN" sz="1400" kern="0" dirty="0" smtClean="0">
                          <a:effectLst/>
                          <a:latin typeface="+mn-lt"/>
                          <a:ea typeface="+mn-ea"/>
                        </a:rPr>
                        <a:t>8</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xmlns="" val="10004"/>
                  </a:ext>
                </a:extLst>
              </a:tr>
              <a:tr h="603662">
                <a:tc>
                  <a:txBody>
                    <a:bodyPr/>
                    <a:lstStyle/>
                    <a:p>
                      <a:pPr algn="ctr">
                        <a:lnSpc>
                          <a:spcPct val="150000"/>
                        </a:lnSpc>
                        <a:spcAft>
                          <a:spcPts val="0"/>
                        </a:spcAft>
                      </a:pPr>
                      <a:r>
                        <a:rPr lang="zh-CN" sz="2000" b="1" kern="0" dirty="0">
                          <a:solidFill>
                            <a:schemeClr val="lt1"/>
                          </a:solidFill>
                          <a:effectLst/>
                          <a:latin typeface="+mn-lt"/>
                          <a:ea typeface="+mn-ea"/>
                          <a:cs typeface="+mn-cs"/>
                        </a:rPr>
                        <a:t>上线</a:t>
                      </a:r>
                    </a:p>
                  </a:txBody>
                  <a:tcPr marL="68580" marR="68580" marT="0" marB="0" anchor="b"/>
                </a:tc>
                <a:tc>
                  <a:txBody>
                    <a:bodyPr/>
                    <a:lstStyle/>
                    <a:p>
                      <a:pPr algn="l">
                        <a:lnSpc>
                          <a:spcPct val="150000"/>
                        </a:lnSpc>
                        <a:spcAft>
                          <a:spcPts val="0"/>
                        </a:spcAft>
                      </a:pPr>
                      <a:r>
                        <a:rPr lang="zh-CN" sz="1400" kern="0" dirty="0">
                          <a:effectLst/>
                        </a:rPr>
                        <a:t>　</a:t>
                      </a:r>
                      <a:r>
                        <a:rPr lang="en-US" altLang="zh-CN" sz="1400" kern="0" dirty="0" smtClean="0">
                          <a:effectLst/>
                        </a:rPr>
                        <a:t>2018-4-10</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ct val="150000"/>
                        </a:lnSpc>
                        <a:spcAft>
                          <a:spcPts val="0"/>
                        </a:spcAft>
                      </a:pPr>
                      <a:r>
                        <a:rPr lang="en-US" sz="1400" kern="0" dirty="0">
                          <a:effectLst/>
                        </a:rPr>
                        <a:t> </a:t>
                      </a:r>
                      <a:r>
                        <a:rPr lang="en-US" altLang="zh-CN" sz="1400" kern="0" dirty="0" smtClean="0">
                          <a:effectLst/>
                        </a:rPr>
                        <a:t>2018-4-10</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ct val="150000"/>
                        </a:lnSpc>
                        <a:spcAft>
                          <a:spcPts val="0"/>
                        </a:spcAft>
                      </a:pPr>
                      <a:r>
                        <a:rPr lang="zh-CN" sz="1400" kern="0" dirty="0">
                          <a:effectLst/>
                        </a:rPr>
                        <a:t>　</a:t>
                      </a:r>
                      <a:r>
                        <a:rPr lang="en-US" altLang="zh-CN" sz="1400" kern="0" dirty="0" smtClean="0">
                          <a:effectLst/>
                        </a:rPr>
                        <a:t>5</a:t>
                      </a:r>
                      <a:r>
                        <a:rPr lang="zh-CN" altLang="en-US" sz="1400" kern="0" dirty="0" smtClean="0">
                          <a:effectLst/>
                        </a:rPr>
                        <a:t>人</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ct val="150000"/>
                        </a:lnSpc>
                        <a:spcAft>
                          <a:spcPts val="0"/>
                        </a:spcAft>
                      </a:pPr>
                      <a:r>
                        <a:rPr lang="en-US" altLang="zh-CN" sz="1400" kern="0" dirty="0" smtClean="0">
                          <a:effectLst/>
                          <a:latin typeface="+mn-lt"/>
                          <a:ea typeface="+mn-ea"/>
                        </a:rPr>
                        <a:t>5</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xmlns="" val="10005"/>
                  </a:ext>
                </a:extLst>
              </a:tr>
              <a:tr h="603662">
                <a:tc>
                  <a:txBody>
                    <a:bodyPr/>
                    <a:lstStyle/>
                    <a:p>
                      <a:pPr algn="ctr">
                        <a:lnSpc>
                          <a:spcPct val="150000"/>
                        </a:lnSpc>
                        <a:spcAft>
                          <a:spcPts val="0"/>
                        </a:spcAft>
                      </a:pPr>
                      <a:r>
                        <a:rPr lang="zh-CN" sz="2000" b="1" kern="0" dirty="0">
                          <a:solidFill>
                            <a:schemeClr val="lt1"/>
                          </a:solidFill>
                          <a:effectLst/>
                          <a:latin typeface="+mn-lt"/>
                          <a:ea typeface="+mn-ea"/>
                          <a:cs typeface="+mn-cs"/>
                        </a:rPr>
                        <a:t>结项</a:t>
                      </a:r>
                    </a:p>
                  </a:txBody>
                  <a:tcPr marL="68580" marR="68580" marT="0" marB="0" anchor="b"/>
                </a:tc>
                <a:tc>
                  <a:txBody>
                    <a:bodyPr/>
                    <a:lstStyle/>
                    <a:p>
                      <a:pPr algn="l">
                        <a:lnSpc>
                          <a:spcPct val="150000"/>
                        </a:lnSpc>
                        <a:spcAft>
                          <a:spcPts val="0"/>
                        </a:spcAft>
                      </a:pPr>
                      <a:r>
                        <a:rPr lang="zh-CN" sz="1400" kern="0" dirty="0">
                          <a:effectLst/>
                        </a:rPr>
                        <a:t>　</a:t>
                      </a:r>
                      <a:r>
                        <a:rPr lang="en-US" altLang="zh-CN" sz="1400" kern="0" dirty="0" smtClean="0">
                          <a:effectLst/>
                        </a:rPr>
                        <a:t>2018-4-24</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400" kern="0" dirty="0" smtClean="0">
                          <a:effectLst/>
                        </a:rPr>
                        <a:t>2018-4-24</a:t>
                      </a:r>
                      <a:endParaRPr lang="zh-CN" altLang="zh-CN" sz="1400" kern="100" dirty="0" smtClean="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ct val="150000"/>
                        </a:lnSpc>
                        <a:spcAft>
                          <a:spcPts val="0"/>
                        </a:spcAft>
                      </a:pPr>
                      <a:r>
                        <a:rPr lang="zh-CN" sz="1400" kern="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ct val="150000"/>
                        </a:lnSpc>
                        <a:spcAft>
                          <a:spcPts val="0"/>
                        </a:spcAft>
                      </a:pPr>
                      <a:r>
                        <a:rPr lang="en-US" sz="1400" kern="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xmlns="" val="10006"/>
                  </a:ext>
                </a:extLst>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3" y="0"/>
            <a:ext cx="12192000" cy="6858000"/>
          </a:xfrm>
          <a:prstGeom prst="rect">
            <a:avLst/>
          </a:prstGeom>
        </p:spPr>
      </p:pic>
      <p:sp>
        <p:nvSpPr>
          <p:cNvPr id="6" name="文本框 5"/>
          <p:cNvSpPr txBox="1"/>
          <p:nvPr/>
        </p:nvSpPr>
        <p:spPr>
          <a:xfrm>
            <a:off x="1496291" y="378457"/>
            <a:ext cx="2159566" cy="738664"/>
          </a:xfrm>
          <a:prstGeom prst="rect">
            <a:avLst/>
          </a:prstGeom>
          <a:noFill/>
        </p:spPr>
        <p:txBody>
          <a:bodyPr wrap="none" rtlCol="0">
            <a:spAutoFit/>
          </a:bodyPr>
          <a:lstStyle/>
          <a:p>
            <a:pPr>
              <a:lnSpc>
                <a:spcPct val="150000"/>
              </a:lnSpc>
            </a:pPr>
            <a:r>
              <a:rPr lang="zh-CN" altLang="en-US" sz="2800" dirty="0" smtClean="0">
                <a:solidFill>
                  <a:schemeClr val="bg1">
                    <a:lumMod val="95000"/>
                  </a:schemeClr>
                </a:solidFill>
                <a:latin typeface="黑体" panose="02010609060101010101" pitchFamily="49" charset="-122"/>
                <a:ea typeface="黑体" panose="02010609060101010101" pitchFamily="49" charset="-122"/>
              </a:rPr>
              <a:t>项目</a:t>
            </a:r>
            <a:r>
              <a:rPr lang="en-US" altLang="zh-CN" sz="2800" dirty="0" smtClean="0">
                <a:solidFill>
                  <a:schemeClr val="bg1">
                    <a:lumMod val="95000"/>
                  </a:schemeClr>
                </a:solidFill>
                <a:latin typeface="黑体" panose="02010609060101010101" pitchFamily="49" charset="-122"/>
                <a:ea typeface="黑体" panose="02010609060101010101" pitchFamily="49" charset="-122"/>
              </a:rPr>
              <a:t>ROI</a:t>
            </a:r>
            <a:r>
              <a:rPr lang="zh-CN" altLang="en-US" sz="2800" dirty="0" smtClean="0">
                <a:solidFill>
                  <a:schemeClr val="bg1">
                    <a:lumMod val="95000"/>
                  </a:schemeClr>
                </a:solidFill>
                <a:latin typeface="黑体" panose="02010609060101010101" pitchFamily="49" charset="-122"/>
                <a:ea typeface="黑体" panose="02010609060101010101" pitchFamily="49" charset="-122"/>
              </a:rPr>
              <a:t>分析</a:t>
            </a:r>
            <a:endParaRPr lang="en-US" altLang="zh-CN" sz="2800" dirty="0">
              <a:solidFill>
                <a:schemeClr val="bg1">
                  <a:lumMod val="95000"/>
                </a:schemeClr>
              </a:solidFill>
              <a:latin typeface="黑体" panose="02010609060101010101" pitchFamily="49" charset="-122"/>
              <a:ea typeface="黑体" panose="02010609060101010101" pitchFamily="49" charset="-122"/>
            </a:endParaRPr>
          </a:p>
        </p:txBody>
      </p:sp>
      <p:sp>
        <p:nvSpPr>
          <p:cNvPr id="9" name="文本框 8"/>
          <p:cNvSpPr txBox="1"/>
          <p:nvPr/>
        </p:nvSpPr>
        <p:spPr>
          <a:xfrm>
            <a:off x="67803" y="503121"/>
            <a:ext cx="537327" cy="492443"/>
          </a:xfrm>
          <a:prstGeom prst="rect">
            <a:avLst/>
          </a:prstGeom>
          <a:noFill/>
        </p:spPr>
        <p:txBody>
          <a:bodyPr wrap="none" rtlCol="0">
            <a:spAutoFit/>
          </a:bodyPr>
          <a:lstStyle/>
          <a:p>
            <a:r>
              <a:rPr kumimoji="1" lang="en-US" altLang="zh-CN" sz="2600" dirty="0" smtClean="0">
                <a:solidFill>
                  <a:schemeClr val="bg1"/>
                </a:solidFill>
              </a:rPr>
              <a:t>05</a:t>
            </a:r>
            <a:endParaRPr kumimoji="1" lang="zh-CN" altLang="en-US" sz="2600" dirty="0">
              <a:solidFill>
                <a:schemeClr val="bg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3656537027"/>
              </p:ext>
            </p:extLst>
          </p:nvPr>
        </p:nvGraphicFramePr>
        <p:xfrm>
          <a:off x="817418" y="1381590"/>
          <a:ext cx="10460181" cy="5659737"/>
        </p:xfrm>
        <a:graphic>
          <a:graphicData uri="http://schemas.openxmlformats.org/drawingml/2006/table">
            <a:tbl>
              <a:tblPr>
                <a:tableStyleId>{5C22544A-7EE6-4342-B048-85BDC9FD1C3A}</a:tableStyleId>
              </a:tblPr>
              <a:tblGrid>
                <a:gridCol w="865553">
                  <a:extLst>
                    <a:ext uri="{9D8B030D-6E8A-4147-A177-3AD203B41FA5}">
                      <a16:colId xmlns:a16="http://schemas.microsoft.com/office/drawing/2014/main" xmlns="" val="20000"/>
                    </a:ext>
                  </a:extLst>
                </a:gridCol>
                <a:gridCol w="1260526">
                  <a:extLst>
                    <a:ext uri="{9D8B030D-6E8A-4147-A177-3AD203B41FA5}">
                      <a16:colId xmlns:a16="http://schemas.microsoft.com/office/drawing/2014/main" xmlns="" val="20001"/>
                    </a:ext>
                  </a:extLst>
                </a:gridCol>
                <a:gridCol w="2222863">
                  <a:extLst>
                    <a:ext uri="{9D8B030D-6E8A-4147-A177-3AD203B41FA5}">
                      <a16:colId xmlns:a16="http://schemas.microsoft.com/office/drawing/2014/main" xmlns="" val="20002"/>
                    </a:ext>
                  </a:extLst>
                </a:gridCol>
                <a:gridCol w="2533410">
                  <a:extLst>
                    <a:ext uri="{9D8B030D-6E8A-4147-A177-3AD203B41FA5}">
                      <a16:colId xmlns:a16="http://schemas.microsoft.com/office/drawing/2014/main" xmlns="" val="20003"/>
                    </a:ext>
                  </a:extLst>
                </a:gridCol>
                <a:gridCol w="1788915">
                  <a:extLst>
                    <a:ext uri="{9D8B030D-6E8A-4147-A177-3AD203B41FA5}">
                      <a16:colId xmlns:a16="http://schemas.microsoft.com/office/drawing/2014/main" xmlns="" val="20004"/>
                    </a:ext>
                  </a:extLst>
                </a:gridCol>
                <a:gridCol w="1788914">
                  <a:extLst>
                    <a:ext uri="{9D8B030D-6E8A-4147-A177-3AD203B41FA5}">
                      <a16:colId xmlns:a16="http://schemas.microsoft.com/office/drawing/2014/main" xmlns="" val="20005"/>
                    </a:ext>
                  </a:extLst>
                </a:gridCol>
              </a:tblGrid>
              <a:tr h="276225">
                <a:tc rowSpan="10">
                  <a:txBody>
                    <a:bodyPr/>
                    <a:lstStyle/>
                    <a:p>
                      <a:pPr algn="ctr" fontAlgn="ctr"/>
                      <a:r>
                        <a:rPr lang="zh-CN" altLang="en-US" sz="1600" b="1" u="none" strike="noStrike" dirty="0">
                          <a:solidFill>
                            <a:schemeClr val="tx1">
                              <a:lumMod val="95000"/>
                              <a:lumOff val="5000"/>
                            </a:schemeClr>
                          </a:solidFill>
                          <a:effectLst/>
                        </a:rPr>
                        <a:t>项目收益</a:t>
                      </a:r>
                      <a:endParaRPr lang="zh-CN" altLang="en-US" sz="1600" b="1" i="0" u="none" strike="noStrike" dirty="0">
                        <a:solidFill>
                          <a:schemeClr val="tx1">
                            <a:lumMod val="95000"/>
                            <a:lumOff val="5000"/>
                          </a:schemeClr>
                        </a:solidFill>
                        <a:effectLst/>
                        <a:latin typeface="宋体" panose="02010600030101010101" pitchFamily="2" charset="-122"/>
                        <a:ea typeface="宋体" panose="02010600030101010101" pitchFamily="2" charset="-122"/>
                      </a:endParaRPr>
                    </a:p>
                  </a:txBody>
                  <a:tcPr marL="9525" marR="9525" marT="9525" marB="0" anchor="ctr">
                    <a:solidFill>
                      <a:schemeClr val="accent2">
                        <a:lumMod val="20000"/>
                        <a:lumOff val="80000"/>
                      </a:schemeClr>
                    </a:solidFill>
                  </a:tcPr>
                </a:tc>
                <a:tc>
                  <a:txBody>
                    <a:bodyPr/>
                    <a:lstStyle/>
                    <a:p>
                      <a:pPr algn="l" fontAlgn="ctr"/>
                      <a:r>
                        <a:rPr lang="zh-CN" altLang="en-US" sz="1600" b="1" u="none" strike="noStrike" dirty="0" smtClean="0">
                          <a:solidFill>
                            <a:schemeClr val="tx1">
                              <a:lumMod val="95000"/>
                              <a:lumOff val="5000"/>
                            </a:schemeClr>
                          </a:solidFill>
                          <a:effectLst/>
                        </a:rPr>
                        <a:t>业务类</a:t>
                      </a:r>
                      <a:endParaRPr lang="zh-CN" altLang="en-US" sz="1600" b="1" i="0" u="none" strike="noStrike" dirty="0">
                        <a:solidFill>
                          <a:schemeClr val="tx1">
                            <a:lumMod val="95000"/>
                            <a:lumOff val="5000"/>
                          </a:schemeClr>
                        </a:solidFill>
                        <a:effectLst/>
                        <a:latin typeface="宋体" panose="02010600030101010101" pitchFamily="2" charset="-122"/>
                        <a:ea typeface="宋体" panose="02010600030101010101" pitchFamily="2" charset="-122"/>
                      </a:endParaRPr>
                    </a:p>
                  </a:txBody>
                  <a:tcPr marL="9525" marR="9525" marT="9525" marB="0" anchor="ctr">
                    <a:solidFill>
                      <a:schemeClr val="accent2">
                        <a:lumMod val="20000"/>
                        <a:lumOff val="80000"/>
                      </a:schemeClr>
                    </a:solidFill>
                  </a:tcPr>
                </a:tc>
                <a:tc>
                  <a:txBody>
                    <a:bodyPr/>
                    <a:lstStyle/>
                    <a:p>
                      <a:pPr algn="l" fontAlgn="ctr"/>
                      <a:r>
                        <a:rPr lang="zh-CN" altLang="en-US" sz="1600" b="1" u="none" strike="noStrike" dirty="0">
                          <a:effectLst/>
                        </a:rPr>
                        <a:t>指标一</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zh-CN" altLang="en-US" sz="1600" b="1" u="none" strike="noStrike" dirty="0">
                          <a:effectLst/>
                        </a:rPr>
                        <a:t>指标二</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zh-CN" altLang="en-US" sz="1600" b="1" u="none" strike="noStrike" dirty="0">
                          <a:effectLst/>
                        </a:rPr>
                        <a:t>指标三</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buNone/>
                      </a:pPr>
                      <a:r>
                        <a:rPr lang="zh-CN" altLang="en-US" sz="1600" b="1" i="0" u="none" strike="noStrike" dirty="0">
                          <a:solidFill>
                            <a:srgbClr val="000000"/>
                          </a:solidFill>
                          <a:effectLst/>
                          <a:latin typeface="宋体" panose="02010600030101010101" pitchFamily="2" charset="-122"/>
                          <a:ea typeface="宋体" panose="02010600030101010101" pitchFamily="2" charset="-122"/>
                        </a:rPr>
                        <a:t>指标四</a:t>
                      </a:r>
                    </a:p>
                  </a:txBody>
                  <a:tcPr marL="9525" marR="9525" marT="9525" marB="0" anchor="ctr"/>
                </a:tc>
                <a:extLst>
                  <a:ext uri="{0D108BD9-81ED-4DB2-BD59-A6C34878D82A}">
                    <a16:rowId xmlns:a16="http://schemas.microsoft.com/office/drawing/2014/main" xmlns="" val="10000"/>
                  </a:ext>
                </a:extLst>
              </a:tr>
              <a:tr h="276225">
                <a:tc vMerge="1">
                  <a:txBody>
                    <a:bodyPr/>
                    <a:lstStyle/>
                    <a:p>
                      <a:endParaRPr lang="zh-CN"/>
                    </a:p>
                  </a:txBody>
                  <a:tcPr marL="9525" marR="9525" marT="9525" marB="0" anchor="ctr"/>
                </a:tc>
                <a:tc>
                  <a:txBody>
                    <a:bodyPr/>
                    <a:lstStyle/>
                    <a:p>
                      <a:pPr algn="l" fontAlgn="ctr"/>
                      <a:r>
                        <a:rPr lang="zh-CN" altLang="en-US" sz="1600" b="1" u="none" strike="noStrike" dirty="0">
                          <a:solidFill>
                            <a:schemeClr val="tx1">
                              <a:lumMod val="95000"/>
                              <a:lumOff val="5000"/>
                            </a:schemeClr>
                          </a:solidFill>
                          <a:effectLst/>
                        </a:rPr>
                        <a:t>指标名称</a:t>
                      </a:r>
                      <a:endParaRPr lang="zh-CN" altLang="en-US" sz="1600" b="1" i="0" u="none" strike="noStrike" dirty="0">
                        <a:solidFill>
                          <a:schemeClr val="tx1">
                            <a:lumMod val="95000"/>
                            <a:lumOff val="5000"/>
                          </a:schemeClr>
                        </a:solidFill>
                        <a:effectLst/>
                        <a:latin typeface="宋体" panose="02010600030101010101" pitchFamily="2" charset="-122"/>
                        <a:ea typeface="宋体" panose="02010600030101010101" pitchFamily="2" charset="-122"/>
                      </a:endParaRPr>
                    </a:p>
                  </a:txBody>
                  <a:tcPr marL="9525" marR="9525" marT="9525" marB="0" anchor="ctr">
                    <a:solidFill>
                      <a:schemeClr val="accent2">
                        <a:lumMod val="20000"/>
                        <a:lumOff val="80000"/>
                      </a:schemeClr>
                    </a:solidFill>
                  </a:tcPr>
                </a:tc>
                <a:tc>
                  <a:txBody>
                    <a:bodyPr/>
                    <a:lstStyle/>
                    <a:p>
                      <a:pPr algn="l" fontAlgn="ctr"/>
                      <a:r>
                        <a:rPr lang="zh-CN" altLang="en-US" sz="1400" b="0" i="0" u="none" strike="noStrike" dirty="0" smtClean="0">
                          <a:solidFill>
                            <a:srgbClr val="000000"/>
                          </a:solidFill>
                          <a:effectLst/>
                          <a:latin typeface="宋体" panose="02010600030101010101" pitchFamily="2" charset="-122"/>
                          <a:ea typeface="宋体" panose="02010600030101010101" pitchFamily="2" charset="-122"/>
                        </a:rPr>
                        <a:t>积分奖励</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marL="0" algn="l" defTabSz="914400" rtl="0" eaLnBrk="1" fontAlgn="ctr" latinLnBrk="0" hangingPunct="1">
                        <a:buNone/>
                      </a:pPr>
                      <a:r>
                        <a:rPr lang="zh-CN" altLang="en-US" sz="1400" b="0" i="0" u="none" strike="noStrike" kern="1200" dirty="0" smtClean="0">
                          <a:solidFill>
                            <a:srgbClr val="000000"/>
                          </a:solidFill>
                          <a:effectLst/>
                          <a:latin typeface="宋体" panose="02010600030101010101" pitchFamily="2" charset="-122"/>
                          <a:ea typeface="宋体" panose="02010600030101010101" pitchFamily="2" charset="-122"/>
                          <a:cs typeface="+mn-cs"/>
                        </a:rPr>
                        <a:t>实时同步交易数据</a:t>
                      </a:r>
                      <a:endParaRPr lang="zh-CN" altLang="en-US" sz="1400" b="0" i="0" u="none" strike="noStrike" kern="1200" dirty="0">
                        <a:solidFill>
                          <a:srgbClr val="000000"/>
                        </a:solidFill>
                        <a:effectLst/>
                        <a:latin typeface="宋体" panose="02010600030101010101" pitchFamily="2" charset="-122"/>
                        <a:ea typeface="宋体" panose="02010600030101010101" pitchFamily="2" charset="-122"/>
                        <a:cs typeface="+mn-cs"/>
                      </a:endParaRPr>
                    </a:p>
                  </a:txBody>
                  <a:tcPr marL="9525" marR="9525" marT="9525" marB="0" anchor="ctr"/>
                </a:tc>
                <a:tc>
                  <a:txBody>
                    <a:bodyPr/>
                    <a:lstStyle/>
                    <a:p>
                      <a:pPr marL="0" algn="l" defTabSz="914400" rtl="0" eaLnBrk="1" fontAlgn="ctr" latinLnBrk="0" hangingPunct="1"/>
                      <a:r>
                        <a:rPr lang="zh-CN" altLang="en-US" sz="1400" b="0" i="0" u="none" strike="noStrike" kern="1200" dirty="0" smtClean="0">
                          <a:solidFill>
                            <a:srgbClr val="000000"/>
                          </a:solidFill>
                          <a:effectLst/>
                          <a:latin typeface="宋体" panose="02010600030101010101" pitchFamily="2" charset="-122"/>
                          <a:ea typeface="宋体" panose="02010600030101010101" pitchFamily="2" charset="-122"/>
                          <a:cs typeface="+mn-cs"/>
                        </a:rPr>
                        <a:t>统一同步各系统品类</a:t>
                      </a:r>
                      <a:endParaRPr lang="zh-CN" altLang="en-US" sz="1400" b="0" i="0" u="none" strike="noStrike" kern="1200" dirty="0">
                        <a:solidFill>
                          <a:srgbClr val="000000"/>
                        </a:solidFill>
                        <a:effectLst/>
                        <a:latin typeface="宋体" panose="02010600030101010101" pitchFamily="2" charset="-122"/>
                        <a:ea typeface="宋体" panose="02010600030101010101" pitchFamily="2" charset="-122"/>
                        <a:cs typeface="+mn-cs"/>
                      </a:endParaRPr>
                    </a:p>
                  </a:txBody>
                  <a:tcPr marL="9525" marR="9525" marT="9525" marB="0" anchor="ctr"/>
                </a:tc>
                <a:tc>
                  <a:txBody>
                    <a:bodyPr/>
                    <a:lstStyle/>
                    <a:p>
                      <a:endParaRPr lang="zh-CN" altLang="en-US"/>
                    </a:p>
                  </a:txBody>
                  <a:tcPr marL="9525" marR="9525" marT="9525" marB="0" anchor="ctr"/>
                </a:tc>
                <a:extLst>
                  <a:ext uri="{0D108BD9-81ED-4DB2-BD59-A6C34878D82A}">
                    <a16:rowId xmlns:a16="http://schemas.microsoft.com/office/drawing/2014/main" xmlns="" val="10001"/>
                  </a:ext>
                </a:extLst>
              </a:tr>
              <a:tr h="445100">
                <a:tc vMerge="1">
                  <a:txBody>
                    <a:bodyPr/>
                    <a:lstStyle/>
                    <a:p>
                      <a:endParaRPr lang="zh-CN"/>
                    </a:p>
                  </a:txBody>
                  <a:tcPr/>
                </a:tc>
                <a:tc>
                  <a:txBody>
                    <a:bodyPr/>
                    <a:lstStyle/>
                    <a:p>
                      <a:pPr algn="l" fontAlgn="ctr"/>
                      <a:r>
                        <a:rPr lang="zh-CN" altLang="en-US" sz="1600" b="1" u="none" strike="noStrike" dirty="0">
                          <a:solidFill>
                            <a:schemeClr val="tx1">
                              <a:lumMod val="95000"/>
                              <a:lumOff val="5000"/>
                            </a:schemeClr>
                          </a:solidFill>
                          <a:effectLst/>
                        </a:rPr>
                        <a:t>指标现状</a:t>
                      </a:r>
                      <a:endParaRPr lang="zh-CN" altLang="en-US" sz="1600" b="1" i="0" u="none" strike="noStrike" dirty="0">
                        <a:solidFill>
                          <a:schemeClr val="tx1">
                            <a:lumMod val="95000"/>
                            <a:lumOff val="5000"/>
                          </a:schemeClr>
                        </a:solidFill>
                        <a:effectLst/>
                        <a:latin typeface="宋体" panose="02010600030101010101" pitchFamily="2" charset="-122"/>
                        <a:ea typeface="宋体" panose="02010600030101010101" pitchFamily="2" charset="-122"/>
                      </a:endParaRPr>
                    </a:p>
                  </a:txBody>
                  <a:tcPr marL="9525" marR="9525" marT="9525" marB="0" anchor="ctr">
                    <a:solidFill>
                      <a:schemeClr val="accent2">
                        <a:lumMod val="20000"/>
                        <a:lumOff val="80000"/>
                      </a:schemeClr>
                    </a:solidFill>
                  </a:tcPr>
                </a:tc>
                <a:tc>
                  <a:txBody>
                    <a:bodyPr/>
                    <a:lstStyle/>
                    <a:p>
                      <a:pPr algn="l" fontAlgn="ctr"/>
                      <a:r>
                        <a:rPr lang="zh-CN" altLang="en-US" sz="1400" b="0" i="0" u="none" strike="noStrike" dirty="0" smtClean="0">
                          <a:solidFill>
                            <a:srgbClr val="000000"/>
                          </a:solidFill>
                          <a:effectLst/>
                          <a:latin typeface="宋体" panose="02010600030101010101" pitchFamily="2" charset="-122"/>
                          <a:ea typeface="宋体" panose="02010600030101010101" pitchFamily="2" charset="-122"/>
                        </a:rPr>
                        <a:t>无</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marL="0" algn="l" defTabSz="914400" rtl="0" eaLnBrk="1" fontAlgn="ctr" latinLnBrk="0" hangingPunct="1">
                        <a:buNone/>
                      </a:pPr>
                      <a:r>
                        <a:rPr lang="zh-CN" altLang="en-US" sz="1400" b="0" i="0" u="none" strike="noStrike" kern="1200" dirty="0">
                          <a:solidFill>
                            <a:srgbClr val="000000"/>
                          </a:solidFill>
                          <a:effectLst/>
                          <a:latin typeface="宋体" panose="02010600030101010101" pitchFamily="2" charset="-122"/>
                          <a:ea typeface="宋体" panose="02010600030101010101" pitchFamily="2" charset="-122"/>
                          <a:cs typeface="+mn-cs"/>
                        </a:rPr>
                        <a:t>无</a:t>
                      </a:r>
                    </a:p>
                  </a:txBody>
                  <a:tcPr marL="9525" marR="9525" marT="9525" marB="0" anchor="ctr"/>
                </a:tc>
                <a:tc>
                  <a:txBody>
                    <a:bodyPr/>
                    <a:lstStyle/>
                    <a:p>
                      <a:pPr marL="0" algn="l" defTabSz="914400" rtl="0" eaLnBrk="1" fontAlgn="ctr" latinLnBrk="0" hangingPunct="1"/>
                      <a:r>
                        <a:rPr lang="zh-CN" altLang="en-US" sz="1400" b="0" i="0" u="none" strike="noStrike" kern="1200" dirty="0" smtClean="0">
                          <a:solidFill>
                            <a:srgbClr val="000000"/>
                          </a:solidFill>
                          <a:effectLst/>
                          <a:latin typeface="宋体" panose="02010600030101010101" pitchFamily="2" charset="-122"/>
                          <a:ea typeface="宋体" panose="02010600030101010101" pitchFamily="2" charset="-122"/>
                          <a:cs typeface="+mn-cs"/>
                        </a:rPr>
                        <a:t>无</a:t>
                      </a:r>
                      <a:endParaRPr lang="zh-CN" altLang="en-US" sz="1400" b="0" i="0" u="none" strike="noStrike" kern="1200" dirty="0">
                        <a:solidFill>
                          <a:srgbClr val="000000"/>
                        </a:solidFill>
                        <a:effectLst/>
                        <a:latin typeface="宋体" panose="02010600030101010101" pitchFamily="2" charset="-122"/>
                        <a:ea typeface="宋体" panose="02010600030101010101" pitchFamily="2" charset="-122"/>
                        <a:cs typeface="+mn-cs"/>
                      </a:endParaRPr>
                    </a:p>
                  </a:txBody>
                  <a:tcPr marL="9525" marR="9525" marT="9525" marB="0" anchor="ctr"/>
                </a:tc>
                <a:tc>
                  <a:txBody>
                    <a:bodyPr/>
                    <a:lstStyle/>
                    <a:p>
                      <a:endParaRPr lang="zh-CN" altLang="en-US"/>
                    </a:p>
                  </a:txBody>
                  <a:tcPr marL="9525" marR="9525" marT="9525" marB="0" anchor="ctr"/>
                </a:tc>
                <a:extLst>
                  <a:ext uri="{0D108BD9-81ED-4DB2-BD59-A6C34878D82A}">
                    <a16:rowId xmlns:a16="http://schemas.microsoft.com/office/drawing/2014/main" xmlns="" val="10002"/>
                  </a:ext>
                </a:extLst>
              </a:tr>
              <a:tr h="276225">
                <a:tc vMerge="1">
                  <a:txBody>
                    <a:bodyPr/>
                    <a:lstStyle/>
                    <a:p>
                      <a:endParaRPr lang="zh-CN"/>
                    </a:p>
                  </a:txBody>
                  <a:tcPr/>
                </a:tc>
                <a:tc>
                  <a:txBody>
                    <a:bodyPr/>
                    <a:lstStyle/>
                    <a:p>
                      <a:pPr algn="l" fontAlgn="ctr"/>
                      <a:r>
                        <a:rPr lang="zh-CN" altLang="en-US" sz="1600" b="1" u="none" strike="noStrike" dirty="0">
                          <a:solidFill>
                            <a:schemeClr val="tx1">
                              <a:lumMod val="95000"/>
                              <a:lumOff val="5000"/>
                            </a:schemeClr>
                          </a:solidFill>
                          <a:effectLst/>
                        </a:rPr>
                        <a:t>项目目标</a:t>
                      </a:r>
                      <a:endParaRPr lang="zh-CN" altLang="en-US" sz="1600" b="1" i="0" u="none" strike="noStrike" dirty="0">
                        <a:solidFill>
                          <a:schemeClr val="tx1">
                            <a:lumMod val="95000"/>
                            <a:lumOff val="5000"/>
                          </a:schemeClr>
                        </a:solidFill>
                        <a:effectLst/>
                        <a:latin typeface="宋体" panose="02010600030101010101" pitchFamily="2" charset="-122"/>
                        <a:ea typeface="宋体" panose="02010600030101010101" pitchFamily="2" charset="-122"/>
                      </a:endParaRPr>
                    </a:p>
                  </a:txBody>
                  <a:tcPr marL="9525" marR="9525" marT="9525" marB="0" anchor="ctr">
                    <a:solidFill>
                      <a:schemeClr val="accent2">
                        <a:lumMod val="20000"/>
                        <a:lumOff val="80000"/>
                      </a:schemeClr>
                    </a:solidFill>
                  </a:tcPr>
                </a:tc>
                <a:tc>
                  <a:txBody>
                    <a:bodyPr/>
                    <a:lstStyle/>
                    <a:p>
                      <a:pPr marL="0" algn="l" defTabSz="914400" rtl="0" eaLnBrk="1" fontAlgn="ctr" latinLnBrk="0" hangingPunct="1"/>
                      <a:r>
                        <a:rPr lang="zh-CN" altLang="zh-CN" sz="1400" b="0" i="0" u="none" strike="noStrike" kern="1200" dirty="0" smtClean="0">
                          <a:solidFill>
                            <a:srgbClr val="000000"/>
                          </a:solidFill>
                          <a:effectLst/>
                          <a:latin typeface="宋体" panose="02010600030101010101" pitchFamily="2" charset="-122"/>
                          <a:ea typeface="宋体" panose="02010600030101010101" pitchFamily="2" charset="-122"/>
                          <a:cs typeface="+mn-cs"/>
                        </a:rPr>
                        <a:t>在推行的电子交易结算过程中增加的积分制度可以提高客户的接受度，增加客户黏度</a:t>
                      </a:r>
                      <a:endParaRPr lang="zh-CN" altLang="en-US" sz="1400" b="0" i="0" u="none" strike="noStrike" kern="1200" dirty="0">
                        <a:solidFill>
                          <a:srgbClr val="000000"/>
                        </a:solidFill>
                        <a:effectLst/>
                        <a:latin typeface="宋体" panose="02010600030101010101" pitchFamily="2" charset="-122"/>
                        <a:ea typeface="宋体" panose="02010600030101010101" pitchFamily="2" charset="-122"/>
                        <a:cs typeface="+mn-cs"/>
                      </a:endParaRPr>
                    </a:p>
                  </a:txBody>
                  <a:tcPr marL="9525" marR="9525" marT="9525" marB="0" anchor="ctr"/>
                </a:tc>
                <a:tc>
                  <a:txBody>
                    <a:bodyPr/>
                    <a:lstStyle/>
                    <a:p>
                      <a:pPr marL="0" algn="l" defTabSz="914400" rtl="0" eaLnBrk="1" fontAlgn="ctr" latinLnBrk="0" hangingPunct="1"/>
                      <a:r>
                        <a:rPr lang="zh-CN" altLang="en-US" sz="1400" b="0" i="0" u="none" strike="noStrike" kern="1200" dirty="0" smtClean="0">
                          <a:solidFill>
                            <a:srgbClr val="000000"/>
                          </a:solidFill>
                          <a:effectLst/>
                          <a:latin typeface="宋体" panose="02010600030101010101" pitchFamily="2" charset="-122"/>
                          <a:ea typeface="宋体" panose="02010600030101010101" pitchFamily="2" charset="-122"/>
                          <a:cs typeface="+mn-cs"/>
                        </a:rPr>
                        <a:t>各业务系统实时上报</a:t>
                      </a:r>
                      <a:endParaRPr lang="zh-CN" altLang="en-US" sz="1400" b="0" i="0" u="none" strike="noStrike" kern="1200" dirty="0">
                        <a:solidFill>
                          <a:srgbClr val="000000"/>
                        </a:solidFill>
                        <a:effectLst/>
                        <a:latin typeface="宋体" panose="02010600030101010101" pitchFamily="2" charset="-122"/>
                        <a:ea typeface="宋体" panose="02010600030101010101" pitchFamily="2" charset="-122"/>
                        <a:cs typeface="+mn-cs"/>
                      </a:endParaRPr>
                    </a:p>
                  </a:txBody>
                  <a:tcPr marL="9525" marR="9525" marT="9525" marB="0" anchor="ctr"/>
                </a:tc>
                <a:tc>
                  <a:txBody>
                    <a:bodyPr/>
                    <a:lstStyle/>
                    <a:p>
                      <a:pPr marL="0" algn="l" defTabSz="914400" rtl="0" eaLnBrk="1" fontAlgn="ctr" latinLnBrk="0" hangingPunct="1"/>
                      <a:r>
                        <a:rPr lang="zh-CN" altLang="en-US" sz="1400" b="0" i="0" u="none" strike="noStrike" kern="1200" dirty="0" smtClean="0">
                          <a:solidFill>
                            <a:srgbClr val="000000"/>
                          </a:solidFill>
                          <a:effectLst/>
                          <a:latin typeface="宋体" panose="02010600030101010101" pitchFamily="2" charset="-122"/>
                          <a:ea typeface="宋体" panose="02010600030101010101" pitchFamily="2" charset="-122"/>
                          <a:cs typeface="+mn-cs"/>
                        </a:rPr>
                        <a:t>各业务系统实时上报</a:t>
                      </a:r>
                      <a:endParaRPr lang="zh-CN" altLang="en-US" sz="1400" b="0" i="0" u="none" strike="noStrike" kern="1200" dirty="0">
                        <a:solidFill>
                          <a:srgbClr val="000000"/>
                        </a:solidFill>
                        <a:effectLst/>
                        <a:latin typeface="宋体" panose="02010600030101010101" pitchFamily="2" charset="-122"/>
                        <a:ea typeface="宋体" panose="02010600030101010101" pitchFamily="2" charset="-122"/>
                        <a:cs typeface="+mn-cs"/>
                      </a:endParaRPr>
                    </a:p>
                  </a:txBody>
                  <a:tcPr marL="9525" marR="9525" marT="9525" marB="0" anchor="ctr"/>
                </a:tc>
                <a:tc>
                  <a:txBody>
                    <a:bodyPr/>
                    <a:lstStyle/>
                    <a:p>
                      <a:endParaRPr lang="zh-CN" altLang="en-US" dirty="0"/>
                    </a:p>
                  </a:txBody>
                  <a:tcPr marL="9525" marR="9525" marT="9525" marB="0" anchor="ctr"/>
                </a:tc>
                <a:extLst>
                  <a:ext uri="{0D108BD9-81ED-4DB2-BD59-A6C34878D82A}">
                    <a16:rowId xmlns:a16="http://schemas.microsoft.com/office/drawing/2014/main" xmlns="" val="10003"/>
                  </a:ext>
                </a:extLst>
              </a:tr>
              <a:tr h="0">
                <a:tc vMerge="1">
                  <a:txBody>
                    <a:bodyPr/>
                    <a:lstStyle/>
                    <a:p>
                      <a:endParaRPr lang="zh-CN"/>
                    </a:p>
                  </a:txBody>
                  <a:tcPr/>
                </a:tc>
                <a:tc>
                  <a:txBody>
                    <a:bodyPr/>
                    <a:lstStyle/>
                    <a:p>
                      <a:pPr algn="l" fontAlgn="ctr"/>
                      <a:r>
                        <a:rPr lang="zh-CN" altLang="en-US" sz="1600" b="1" u="none" strike="noStrike" dirty="0">
                          <a:solidFill>
                            <a:schemeClr val="tx1">
                              <a:lumMod val="95000"/>
                              <a:lumOff val="5000"/>
                            </a:schemeClr>
                          </a:solidFill>
                          <a:effectLst/>
                        </a:rPr>
                        <a:t>实现时间</a:t>
                      </a:r>
                      <a:endParaRPr lang="zh-CN" altLang="en-US" sz="1600" b="1" i="0" u="none" strike="noStrike" dirty="0">
                        <a:solidFill>
                          <a:schemeClr val="tx1">
                            <a:lumMod val="95000"/>
                            <a:lumOff val="5000"/>
                          </a:schemeClr>
                        </a:solidFill>
                        <a:effectLst/>
                        <a:latin typeface="宋体" panose="02010600030101010101" pitchFamily="2" charset="-122"/>
                        <a:ea typeface="宋体" panose="02010600030101010101" pitchFamily="2" charset="-122"/>
                      </a:endParaRPr>
                    </a:p>
                  </a:txBody>
                  <a:tcPr marL="9525" marR="9525" marT="9525" marB="0" anchor="ctr">
                    <a:solidFill>
                      <a:schemeClr val="accent2">
                        <a:lumMod val="20000"/>
                        <a:lumOff val="8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rPr>
                        <a:t>2018-4-10</a:t>
                      </a:r>
                      <a:endParaRPr kumimoji="0" lang="zh-CN" altLang="en-US" sz="1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txBody>
                  <a:tcPr marL="9525" marR="9525" marT="9525"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rPr>
                        <a:t>2018-4-10</a:t>
                      </a:r>
                      <a:endParaRPr kumimoji="0" lang="zh-CN" altLang="en-US" sz="1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txBody>
                  <a:tcPr marL="9525" marR="9525" marT="9525"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rPr>
                        <a:t>2018-4-10</a:t>
                      </a:r>
                      <a:endParaRPr kumimoji="0" lang="zh-CN" altLang="en-US" sz="1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txBody>
                  <a:tcPr marL="9525" marR="9525" marT="9525"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rPr>
                        <a:t>2018-4-10</a:t>
                      </a:r>
                      <a:endParaRPr kumimoji="0" lang="zh-CN" altLang="en-US" sz="1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txBody>
                  <a:tcPr marL="9525" marR="9525" marT="9525" marB="0" anchor="ctr"/>
                </a:tc>
                <a:extLst>
                  <a:ext uri="{0D108BD9-81ED-4DB2-BD59-A6C34878D82A}">
                    <a16:rowId xmlns:a16="http://schemas.microsoft.com/office/drawing/2014/main" xmlns="" val="10004"/>
                  </a:ext>
                </a:extLst>
              </a:tr>
              <a:tr h="276225">
                <a:tc vMerge="1">
                  <a:txBody>
                    <a:bodyPr/>
                    <a:lstStyle/>
                    <a:p>
                      <a:endParaRPr lang="zh-CN"/>
                    </a:p>
                  </a:txBody>
                  <a:tcPr/>
                </a:tc>
                <a:tc>
                  <a:txBody>
                    <a:bodyPr/>
                    <a:lstStyle/>
                    <a:p>
                      <a:pPr algn="l" fontAlgn="ctr"/>
                      <a:r>
                        <a:rPr lang="zh-CN" altLang="en-US" sz="1600" b="1" u="none" strike="noStrike" dirty="0" smtClean="0">
                          <a:solidFill>
                            <a:schemeClr val="tx1">
                              <a:lumMod val="95000"/>
                              <a:lumOff val="5000"/>
                            </a:schemeClr>
                          </a:solidFill>
                          <a:effectLst/>
                        </a:rPr>
                        <a:t>效率及性能类</a:t>
                      </a:r>
                      <a:endParaRPr lang="zh-CN" altLang="en-US" sz="1600" b="1" i="0" u="none" strike="noStrike" dirty="0">
                        <a:solidFill>
                          <a:schemeClr val="tx1">
                            <a:lumMod val="95000"/>
                            <a:lumOff val="5000"/>
                          </a:schemeClr>
                        </a:solidFill>
                        <a:effectLst/>
                        <a:latin typeface="宋体" panose="02010600030101010101" pitchFamily="2" charset="-122"/>
                        <a:ea typeface="宋体" panose="02010600030101010101" pitchFamily="2" charset="-122"/>
                      </a:endParaRPr>
                    </a:p>
                  </a:txBody>
                  <a:tcPr marL="9525" marR="9525" marT="9525" marB="0" anchor="ctr">
                    <a:solidFill>
                      <a:schemeClr val="accent2">
                        <a:lumMod val="20000"/>
                        <a:lumOff val="80000"/>
                      </a:schemeClr>
                    </a:solidFill>
                  </a:tcPr>
                </a:tc>
                <a:tc>
                  <a:txBody>
                    <a:bodyPr/>
                    <a:lstStyle/>
                    <a:p>
                      <a:pPr algn="l" fontAlgn="ctr"/>
                      <a:r>
                        <a:rPr lang="zh-CN" altLang="en-US" sz="1600" b="1" u="none" strike="noStrike" dirty="0">
                          <a:effectLst/>
                        </a:rPr>
                        <a:t>指标一</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zh-CN" altLang="en-US" sz="1600" b="1" u="none" strike="noStrike" dirty="0">
                          <a:effectLst/>
                        </a:rPr>
                        <a:t>指标二</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buNone/>
                      </a:pP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xmlns="" val="10005"/>
                  </a:ext>
                </a:extLst>
              </a:tr>
              <a:tr h="276225">
                <a:tc vMerge="1">
                  <a:txBody>
                    <a:bodyPr/>
                    <a:lstStyle/>
                    <a:p>
                      <a:endParaRPr lang="zh-CN"/>
                    </a:p>
                  </a:txBody>
                  <a:tcPr/>
                </a:tc>
                <a:tc>
                  <a:txBody>
                    <a:bodyPr/>
                    <a:lstStyle/>
                    <a:p>
                      <a:pPr algn="l" fontAlgn="ctr"/>
                      <a:r>
                        <a:rPr lang="zh-CN" altLang="en-US" sz="1600" b="1" u="none" strike="noStrike" dirty="0">
                          <a:solidFill>
                            <a:schemeClr val="tx1">
                              <a:lumMod val="95000"/>
                              <a:lumOff val="5000"/>
                            </a:schemeClr>
                          </a:solidFill>
                          <a:effectLst/>
                        </a:rPr>
                        <a:t>指标名称</a:t>
                      </a:r>
                      <a:endParaRPr lang="zh-CN" altLang="en-US" sz="1600" b="1" i="0" u="none" strike="noStrike" dirty="0">
                        <a:solidFill>
                          <a:schemeClr val="tx1">
                            <a:lumMod val="95000"/>
                            <a:lumOff val="5000"/>
                          </a:schemeClr>
                        </a:solidFill>
                        <a:effectLst/>
                        <a:latin typeface="宋体" panose="02010600030101010101" pitchFamily="2" charset="-122"/>
                        <a:ea typeface="宋体" panose="02010600030101010101" pitchFamily="2" charset="-122"/>
                      </a:endParaRPr>
                    </a:p>
                  </a:txBody>
                  <a:tcPr marL="9525" marR="9525" marT="9525" marB="0" anchor="ctr">
                    <a:solidFill>
                      <a:schemeClr val="accent2">
                        <a:lumMod val="20000"/>
                        <a:lumOff val="80000"/>
                      </a:schemeClr>
                    </a:solidFill>
                  </a:tcPr>
                </a:tc>
                <a:tc>
                  <a:txBody>
                    <a:bodyPr/>
                    <a:lstStyle/>
                    <a:p>
                      <a:pPr algn="l" fontAlgn="ctr"/>
                      <a:r>
                        <a:rPr lang="zh-CN" altLang="en-US" sz="1400" b="0" i="0" u="none" strike="noStrike" dirty="0" smtClean="0">
                          <a:solidFill>
                            <a:srgbClr val="000000"/>
                          </a:solidFill>
                          <a:effectLst/>
                          <a:latin typeface="宋体" panose="02010600030101010101" pitchFamily="2" charset="-122"/>
                          <a:ea typeface="宋体" panose="02010600030101010101" pitchFamily="2" charset="-122"/>
                        </a:rPr>
                        <a:t>提高多维度数据报表效率</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marL="0" algn="l" defTabSz="914400" rtl="0" eaLnBrk="1" fontAlgn="ctr" latinLnBrk="0" hangingPunct="1"/>
                      <a:endParaRPr lang="zh-CN" altLang="en-US" sz="1400" b="0" i="0" u="none" strike="noStrike" kern="1200" dirty="0">
                        <a:solidFill>
                          <a:srgbClr val="000000"/>
                        </a:solidFill>
                        <a:effectLst/>
                        <a:latin typeface="宋体" panose="02010600030101010101" pitchFamily="2" charset="-122"/>
                        <a:ea typeface="宋体" panose="02010600030101010101" pitchFamily="2" charset="-122"/>
                        <a:cs typeface="+mn-cs"/>
                      </a:endParaRPr>
                    </a:p>
                  </a:txBody>
                  <a:tcPr marL="9525" marR="9525" marT="9525" marB="0" anchor="ctr"/>
                </a:tc>
                <a:tc>
                  <a:txBody>
                    <a:bodyPr/>
                    <a:lstStyle/>
                    <a:p>
                      <a:pPr marL="0" algn="l" defTabSz="914400" rtl="0" eaLnBrk="1" fontAlgn="ctr" latinLnBrk="0" hangingPunct="1"/>
                      <a:r>
                        <a:rPr lang="zh-CN" altLang="en-US" sz="1400" b="0" i="0" u="none" strike="noStrike" kern="1200" dirty="0">
                          <a:solidFill>
                            <a:srgbClr val="000000"/>
                          </a:solidFill>
                          <a:effectLst/>
                          <a:latin typeface="宋体" panose="02010600030101010101" pitchFamily="2" charset="-122"/>
                          <a:ea typeface="宋体" panose="02010600030101010101" pitchFamily="2" charset="-122"/>
                          <a:cs typeface="+mn-cs"/>
                        </a:rPr>
                        <a:t>　</a:t>
                      </a:r>
                    </a:p>
                  </a:txBody>
                  <a:tcPr marL="9525" marR="9525" marT="9525" marB="0" anchor="ctr"/>
                </a:tc>
                <a:tc>
                  <a:txBody>
                    <a:bodyPr/>
                    <a:lstStyle/>
                    <a:p>
                      <a:pPr marL="0" algn="l" defTabSz="914400" rtl="0" eaLnBrk="1" fontAlgn="ctr" latinLnBrk="0" hangingPunct="1">
                        <a:buNone/>
                      </a:pPr>
                      <a:endParaRPr lang="zh-CN" altLang="en-US" sz="1400" b="0" i="0" u="none" strike="noStrike" kern="1200" dirty="0">
                        <a:solidFill>
                          <a:srgbClr val="000000"/>
                        </a:solidFill>
                        <a:effectLst/>
                        <a:latin typeface="宋体" panose="02010600030101010101" pitchFamily="2" charset="-122"/>
                        <a:ea typeface="宋体" panose="02010600030101010101" pitchFamily="2" charset="-122"/>
                        <a:cs typeface="+mn-cs"/>
                      </a:endParaRPr>
                    </a:p>
                  </a:txBody>
                  <a:tcPr marL="9525" marR="9525" marT="9525" marB="0" anchor="ctr"/>
                </a:tc>
                <a:extLst>
                  <a:ext uri="{0D108BD9-81ED-4DB2-BD59-A6C34878D82A}">
                    <a16:rowId xmlns:a16="http://schemas.microsoft.com/office/drawing/2014/main" xmlns="" val="10006"/>
                  </a:ext>
                </a:extLst>
              </a:tr>
              <a:tr h="276214">
                <a:tc vMerge="1">
                  <a:txBody>
                    <a:bodyPr/>
                    <a:lstStyle/>
                    <a:p>
                      <a:endParaRPr lang="zh-CN"/>
                    </a:p>
                  </a:txBody>
                  <a:tcPr/>
                </a:tc>
                <a:tc>
                  <a:txBody>
                    <a:bodyPr/>
                    <a:lstStyle/>
                    <a:p>
                      <a:pPr algn="l" fontAlgn="ctr"/>
                      <a:r>
                        <a:rPr lang="zh-CN" altLang="en-US" sz="1600" b="1" u="none" strike="noStrike" dirty="0">
                          <a:solidFill>
                            <a:schemeClr val="tx1">
                              <a:lumMod val="95000"/>
                              <a:lumOff val="5000"/>
                            </a:schemeClr>
                          </a:solidFill>
                          <a:effectLst/>
                        </a:rPr>
                        <a:t>指标现状</a:t>
                      </a:r>
                      <a:endParaRPr lang="zh-CN" altLang="en-US" sz="1600" b="1" i="0" u="none" strike="noStrike" dirty="0">
                        <a:solidFill>
                          <a:schemeClr val="tx1">
                            <a:lumMod val="95000"/>
                            <a:lumOff val="5000"/>
                          </a:schemeClr>
                        </a:solidFill>
                        <a:effectLst/>
                        <a:latin typeface="宋体" panose="02010600030101010101" pitchFamily="2" charset="-122"/>
                        <a:ea typeface="宋体" panose="02010600030101010101" pitchFamily="2" charset="-122"/>
                      </a:endParaRPr>
                    </a:p>
                  </a:txBody>
                  <a:tcPr marL="9525" marR="9525" marT="9525" marB="0" anchor="ctr">
                    <a:solidFill>
                      <a:schemeClr val="accent2">
                        <a:lumMod val="20000"/>
                        <a:lumOff val="80000"/>
                      </a:schemeClr>
                    </a:solidFill>
                  </a:tcPr>
                </a:tc>
                <a:tc>
                  <a:txBody>
                    <a:bodyPr/>
                    <a:lstStyle/>
                    <a:p>
                      <a:pPr algn="l" fontAlgn="ctr"/>
                      <a:r>
                        <a:rPr lang="zh-CN" altLang="en-US" sz="1400" b="0" i="0" u="none" strike="noStrike" dirty="0" smtClean="0">
                          <a:solidFill>
                            <a:srgbClr val="000000"/>
                          </a:solidFill>
                          <a:effectLst/>
                          <a:latin typeface="宋体" panose="02010600030101010101" pitchFamily="2" charset="-122"/>
                          <a:ea typeface="宋体" panose="02010600030101010101" pitchFamily="2" charset="-122"/>
                        </a:rPr>
                        <a:t>多维度报表查询速度一般</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marL="0" algn="l" defTabSz="914400" rtl="0" eaLnBrk="1" fontAlgn="ctr" latinLnBrk="0" hangingPunct="1"/>
                      <a:r>
                        <a:rPr lang="zh-CN" altLang="en-US" sz="1400" b="0" i="0" u="none" strike="noStrike" kern="1200" dirty="0">
                          <a:solidFill>
                            <a:srgbClr val="000000"/>
                          </a:solidFill>
                          <a:effectLst/>
                          <a:latin typeface="宋体" panose="02010600030101010101" pitchFamily="2" charset="-122"/>
                          <a:ea typeface="宋体" panose="02010600030101010101" pitchFamily="2" charset="-122"/>
                          <a:cs typeface="+mn-cs"/>
                        </a:rPr>
                        <a:t>　</a:t>
                      </a:r>
                    </a:p>
                  </a:txBody>
                  <a:tcPr marL="9525" marR="9525" marT="9525" marB="0" anchor="ctr"/>
                </a:tc>
                <a:tc>
                  <a:txBody>
                    <a:bodyPr/>
                    <a:lstStyle/>
                    <a:p>
                      <a:pPr marL="0" algn="l" defTabSz="914400" rtl="0" eaLnBrk="1" fontAlgn="ctr" latinLnBrk="0" hangingPunct="1"/>
                      <a:r>
                        <a:rPr lang="zh-CN" altLang="en-US" sz="1400" b="0" i="0" u="none" strike="noStrike" kern="1200" dirty="0">
                          <a:solidFill>
                            <a:srgbClr val="000000"/>
                          </a:solidFill>
                          <a:effectLst/>
                          <a:latin typeface="宋体" panose="02010600030101010101" pitchFamily="2" charset="-122"/>
                          <a:ea typeface="宋体" panose="02010600030101010101" pitchFamily="2" charset="-122"/>
                          <a:cs typeface="+mn-cs"/>
                        </a:rPr>
                        <a:t>　</a:t>
                      </a:r>
                    </a:p>
                  </a:txBody>
                  <a:tcPr marL="9525" marR="9525" marT="9525" marB="0" anchor="ctr"/>
                </a:tc>
                <a:tc>
                  <a:txBody>
                    <a:bodyPr/>
                    <a:lstStyle/>
                    <a:p>
                      <a:pPr marL="0" algn="l" defTabSz="914400" rtl="0" eaLnBrk="1" fontAlgn="ctr" latinLnBrk="0" hangingPunct="1">
                        <a:buNone/>
                      </a:pPr>
                      <a:endParaRPr lang="zh-CN" altLang="en-US" sz="1400" b="0" i="0" u="none" strike="noStrike" kern="1200" dirty="0">
                        <a:solidFill>
                          <a:srgbClr val="000000"/>
                        </a:solidFill>
                        <a:effectLst/>
                        <a:latin typeface="宋体" panose="02010600030101010101" pitchFamily="2" charset="-122"/>
                        <a:ea typeface="宋体" panose="02010600030101010101" pitchFamily="2" charset="-122"/>
                        <a:cs typeface="+mn-cs"/>
                      </a:endParaRPr>
                    </a:p>
                  </a:txBody>
                  <a:tcPr marL="9525" marR="9525" marT="9525" marB="0" anchor="ctr"/>
                </a:tc>
                <a:extLst>
                  <a:ext uri="{0D108BD9-81ED-4DB2-BD59-A6C34878D82A}">
                    <a16:rowId xmlns:a16="http://schemas.microsoft.com/office/drawing/2014/main" xmlns="" val="10007"/>
                  </a:ext>
                </a:extLst>
              </a:tr>
              <a:tr h="276214">
                <a:tc vMerge="1">
                  <a:txBody>
                    <a:bodyPr/>
                    <a:lstStyle/>
                    <a:p>
                      <a:endParaRPr lang="zh-CN"/>
                    </a:p>
                  </a:txBody>
                  <a:tcPr/>
                </a:tc>
                <a:tc>
                  <a:txBody>
                    <a:bodyPr/>
                    <a:lstStyle/>
                    <a:p>
                      <a:pPr algn="l" fontAlgn="ctr"/>
                      <a:r>
                        <a:rPr lang="zh-CN" altLang="en-US" sz="1600" b="1" u="none" strike="noStrike" dirty="0">
                          <a:solidFill>
                            <a:schemeClr val="tx1">
                              <a:lumMod val="95000"/>
                              <a:lumOff val="5000"/>
                            </a:schemeClr>
                          </a:solidFill>
                          <a:effectLst/>
                        </a:rPr>
                        <a:t>项目目标</a:t>
                      </a:r>
                      <a:endParaRPr lang="zh-CN" altLang="en-US" sz="1600" b="1" i="0" u="none" strike="noStrike" dirty="0">
                        <a:solidFill>
                          <a:schemeClr val="tx1">
                            <a:lumMod val="95000"/>
                            <a:lumOff val="5000"/>
                          </a:schemeClr>
                        </a:solidFill>
                        <a:effectLst/>
                        <a:latin typeface="宋体" panose="02010600030101010101" pitchFamily="2" charset="-122"/>
                        <a:ea typeface="宋体" panose="02010600030101010101" pitchFamily="2" charset="-122"/>
                      </a:endParaRPr>
                    </a:p>
                  </a:txBody>
                  <a:tcPr marL="9525" marR="9525" marT="9525" marB="0" anchor="ctr">
                    <a:solidFill>
                      <a:schemeClr val="accent2">
                        <a:lumMod val="20000"/>
                        <a:lumOff val="80000"/>
                      </a:schemeClr>
                    </a:solidFill>
                  </a:tcPr>
                </a:tc>
                <a:tc>
                  <a:txBody>
                    <a:bodyPr/>
                    <a:lstStyle/>
                    <a:p>
                      <a:pPr algn="l" fontAlgn="ctr"/>
                      <a:r>
                        <a:rPr lang="zh-CN" altLang="en-US" sz="1400" b="0" i="0" u="none" strike="noStrike" dirty="0" smtClean="0">
                          <a:solidFill>
                            <a:srgbClr val="000000"/>
                          </a:solidFill>
                          <a:effectLst/>
                          <a:latin typeface="宋体" panose="02010600030101010101" pitchFamily="2" charset="-122"/>
                          <a:ea typeface="宋体" panose="02010600030101010101" pitchFamily="2" charset="-122"/>
                        </a:rPr>
                        <a:t>提高多维度数据报表效率</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marL="0" algn="l" defTabSz="914400" rtl="0" eaLnBrk="1" fontAlgn="ctr" latinLnBrk="0" hangingPunct="1"/>
                      <a:r>
                        <a:rPr lang="zh-CN" altLang="en-US" sz="1400" b="0" i="0" u="none" strike="noStrike" kern="1200" dirty="0">
                          <a:solidFill>
                            <a:srgbClr val="000000"/>
                          </a:solidFill>
                          <a:effectLst/>
                          <a:latin typeface="宋体" panose="02010600030101010101" pitchFamily="2" charset="-122"/>
                          <a:ea typeface="宋体" panose="02010600030101010101" pitchFamily="2" charset="-122"/>
                          <a:cs typeface="+mn-cs"/>
                        </a:rPr>
                        <a:t>　</a:t>
                      </a:r>
                    </a:p>
                  </a:txBody>
                  <a:tcPr marL="9525" marR="9525" marT="9525" marB="0" anchor="ctr"/>
                </a:tc>
                <a:tc>
                  <a:txBody>
                    <a:bodyPr/>
                    <a:lstStyle/>
                    <a:p>
                      <a:pPr marL="0" algn="l" defTabSz="914400" rtl="0" eaLnBrk="1" fontAlgn="ctr" latinLnBrk="0" hangingPunct="1"/>
                      <a:r>
                        <a:rPr lang="zh-CN" altLang="en-US" sz="1400" b="0" i="0" u="none" strike="noStrike" kern="1200" dirty="0">
                          <a:solidFill>
                            <a:srgbClr val="000000"/>
                          </a:solidFill>
                          <a:effectLst/>
                          <a:latin typeface="宋体" panose="02010600030101010101" pitchFamily="2" charset="-122"/>
                          <a:ea typeface="宋体" panose="02010600030101010101" pitchFamily="2" charset="-122"/>
                          <a:cs typeface="+mn-cs"/>
                        </a:rPr>
                        <a:t>　</a:t>
                      </a:r>
                    </a:p>
                  </a:txBody>
                  <a:tcPr marL="9525" marR="9525" marT="9525" marB="0" anchor="ctr"/>
                </a:tc>
                <a:tc>
                  <a:txBody>
                    <a:bodyPr/>
                    <a:lstStyle/>
                    <a:p>
                      <a:pPr marL="0" algn="l" defTabSz="914400" rtl="0" eaLnBrk="1" fontAlgn="ctr" latinLnBrk="0" hangingPunct="1">
                        <a:buNone/>
                      </a:pPr>
                      <a:endParaRPr lang="zh-CN" altLang="en-US" sz="1400" b="0" i="0" u="none" strike="noStrike" kern="1200" dirty="0">
                        <a:solidFill>
                          <a:srgbClr val="000000"/>
                        </a:solidFill>
                        <a:effectLst/>
                        <a:latin typeface="宋体" panose="02010600030101010101" pitchFamily="2" charset="-122"/>
                        <a:ea typeface="宋体" panose="02010600030101010101" pitchFamily="2" charset="-122"/>
                        <a:cs typeface="+mn-cs"/>
                      </a:endParaRPr>
                    </a:p>
                  </a:txBody>
                  <a:tcPr marL="9525" marR="9525" marT="9525" marB="0" anchor="ctr"/>
                </a:tc>
                <a:extLst>
                  <a:ext uri="{0D108BD9-81ED-4DB2-BD59-A6C34878D82A}">
                    <a16:rowId xmlns:a16="http://schemas.microsoft.com/office/drawing/2014/main" xmlns="" val="10008"/>
                  </a:ext>
                </a:extLst>
              </a:tr>
              <a:tr h="347417">
                <a:tc vMerge="1">
                  <a:txBody>
                    <a:bodyPr/>
                    <a:lstStyle/>
                    <a:p>
                      <a:endParaRPr lang="zh-CN"/>
                    </a:p>
                  </a:txBody>
                  <a:tcPr marL="9525" marR="9525" marT="9525" marB="0" anchor="ctr"/>
                </a:tc>
                <a:tc>
                  <a:txBody>
                    <a:bodyPr/>
                    <a:lstStyle/>
                    <a:p>
                      <a:pPr marL="0" algn="l" defTabSz="914400" rtl="0" eaLnBrk="1" fontAlgn="ctr" latinLnBrk="0" hangingPunct="1"/>
                      <a:r>
                        <a:rPr lang="zh-CN" altLang="en-US" sz="1600" b="1" u="none" strike="noStrike" kern="1200" dirty="0" smtClean="0">
                          <a:solidFill>
                            <a:schemeClr val="tx1">
                              <a:lumMod val="95000"/>
                              <a:lumOff val="5000"/>
                            </a:schemeClr>
                          </a:solidFill>
                          <a:effectLst/>
                          <a:latin typeface="+mn-lt"/>
                          <a:ea typeface="+mn-ea"/>
                          <a:cs typeface="+mn-cs"/>
                        </a:rPr>
                        <a:t>实现时间</a:t>
                      </a:r>
                      <a:endParaRPr lang="zh-CN" altLang="en-US" sz="1600" b="1" u="none" strike="noStrike" kern="1200" dirty="0">
                        <a:solidFill>
                          <a:schemeClr val="tx1">
                            <a:lumMod val="95000"/>
                            <a:lumOff val="5000"/>
                          </a:schemeClr>
                        </a:solidFill>
                        <a:effectLst/>
                        <a:latin typeface="+mn-lt"/>
                        <a:ea typeface="+mn-ea"/>
                        <a:cs typeface="+mn-cs"/>
                      </a:endParaRPr>
                    </a:p>
                  </a:txBody>
                  <a:tcPr marL="9525" marR="9525" marT="9525" marB="0"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rPr>
                        <a:t>2018-4-10</a:t>
                      </a:r>
                      <a:endParaRPr kumimoji="0" lang="zh-CN" altLang="en-US" sz="1400" b="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endParaRPr>
                    </a:p>
                  </a:txBody>
                  <a:tcPr marL="9525" marR="9525" marT="9525" marB="0" anchor="ctr"/>
                </a:tc>
                <a:tc>
                  <a:txBody>
                    <a:bodyPr/>
                    <a:lstStyle/>
                    <a:p>
                      <a:pPr marL="0" algn="l" defTabSz="914400" rtl="0" eaLnBrk="1" fontAlgn="ctr" latinLnBrk="0" hangingPunct="1"/>
                      <a:endParaRPr lang="zh-CN" altLang="en-US" sz="1400" b="0" i="0" u="none" strike="noStrike" kern="1200" dirty="0">
                        <a:solidFill>
                          <a:srgbClr val="000000"/>
                        </a:solidFill>
                        <a:effectLst/>
                        <a:latin typeface="宋体" panose="02010600030101010101" pitchFamily="2" charset="-122"/>
                        <a:ea typeface="宋体" panose="02010600030101010101" pitchFamily="2" charset="-122"/>
                        <a:cs typeface="+mn-cs"/>
                      </a:endParaRPr>
                    </a:p>
                  </a:txBody>
                  <a:tcPr marL="9525" marR="9525" marT="9525" marB="0" anchor="ctr"/>
                </a:tc>
                <a:tc>
                  <a:txBody>
                    <a:bodyPr/>
                    <a:lstStyle/>
                    <a:p>
                      <a:pPr marL="0" algn="l" defTabSz="914400" rtl="0" eaLnBrk="1" fontAlgn="ctr" latinLnBrk="0" hangingPunct="1"/>
                      <a:endParaRPr lang="zh-CN" altLang="en-US" sz="1400" b="0" i="0" u="none" strike="noStrike" kern="1200" dirty="0">
                        <a:solidFill>
                          <a:srgbClr val="000000"/>
                        </a:solidFill>
                        <a:effectLst/>
                        <a:latin typeface="宋体" panose="02010600030101010101" pitchFamily="2" charset="-122"/>
                        <a:ea typeface="宋体" panose="02010600030101010101" pitchFamily="2" charset="-122"/>
                        <a:cs typeface="+mn-cs"/>
                      </a:endParaRPr>
                    </a:p>
                  </a:txBody>
                  <a:tcPr marL="9525" marR="9525" marT="9525" marB="0" anchor="ctr"/>
                </a:tc>
                <a:tc>
                  <a:txBody>
                    <a:bodyPr/>
                    <a:lstStyle/>
                    <a:p>
                      <a:pPr marL="0" algn="l" defTabSz="914400" rtl="0" eaLnBrk="1" fontAlgn="ctr" latinLnBrk="0" hangingPunct="1">
                        <a:buNone/>
                      </a:pPr>
                      <a:endParaRPr lang="zh-CN" altLang="en-US" sz="1400" b="0" i="0" u="none" strike="noStrike" kern="1200" dirty="0">
                        <a:solidFill>
                          <a:srgbClr val="000000"/>
                        </a:solidFill>
                        <a:effectLst/>
                        <a:latin typeface="宋体" panose="02010600030101010101" pitchFamily="2" charset="-122"/>
                        <a:ea typeface="宋体" panose="02010600030101010101" pitchFamily="2" charset="-122"/>
                        <a:cs typeface="+mn-cs"/>
                      </a:endParaRPr>
                    </a:p>
                  </a:txBody>
                  <a:tcPr marL="9525" marR="9525" marT="9525" marB="0" anchor="ctr"/>
                </a:tc>
                <a:extLst>
                  <a:ext uri="{0D108BD9-81ED-4DB2-BD59-A6C34878D82A}">
                    <a16:rowId xmlns:a16="http://schemas.microsoft.com/office/drawing/2014/main" xmlns="" val="10009"/>
                  </a:ext>
                </a:extLst>
              </a:tr>
              <a:tr h="276214">
                <a:tc rowSpan="7">
                  <a:txBody>
                    <a:bodyPr/>
                    <a:lstStyle/>
                    <a:p>
                      <a:pPr algn="ctr" fontAlgn="ctr"/>
                      <a:r>
                        <a:rPr lang="zh-CN" altLang="en-US" sz="1600" b="1" u="none" strike="noStrike" dirty="0">
                          <a:effectLst/>
                        </a:rPr>
                        <a:t>项目成本</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solidFill>
                      <a:schemeClr val="accent1">
                        <a:lumMod val="40000"/>
                        <a:lumOff val="60000"/>
                      </a:schemeClr>
                    </a:solidFill>
                  </a:tcPr>
                </a:tc>
                <a:tc>
                  <a:txBody>
                    <a:bodyPr/>
                    <a:lstStyle/>
                    <a:p>
                      <a:pPr algn="l" fontAlgn="ctr"/>
                      <a:r>
                        <a:rPr lang="zh-CN" altLang="en-US" sz="1600" b="1" u="none" strike="noStrike">
                          <a:effectLst/>
                        </a:rPr>
                        <a:t>名称</a:t>
                      </a:r>
                      <a:endParaRPr lang="zh-CN" altLang="en-US" sz="1600" b="1" i="0" u="none" strike="noStrike">
                        <a:solidFill>
                          <a:srgbClr val="FFFFFF"/>
                        </a:solidFill>
                        <a:effectLst/>
                        <a:latin typeface="宋体" panose="02010600030101010101" pitchFamily="2" charset="-122"/>
                        <a:ea typeface="宋体" panose="02010600030101010101" pitchFamily="2" charset="-122"/>
                      </a:endParaRPr>
                    </a:p>
                  </a:txBody>
                  <a:tcPr marL="9525" marR="9525" marT="9525" marB="0" anchor="ctr">
                    <a:solidFill>
                      <a:schemeClr val="accent1">
                        <a:lumMod val="40000"/>
                        <a:lumOff val="60000"/>
                      </a:schemeClr>
                    </a:solidFill>
                  </a:tcPr>
                </a:tc>
                <a:tc>
                  <a:txBody>
                    <a:bodyPr/>
                    <a:lstStyle/>
                    <a:p>
                      <a:pPr algn="ctr" fontAlgn="ctr"/>
                      <a:r>
                        <a:rPr lang="zh-CN" altLang="en-US" sz="1600" b="1" u="none" strike="noStrike" dirty="0">
                          <a:effectLst/>
                        </a:rPr>
                        <a:t>数量</a:t>
                      </a:r>
                      <a:endParaRPr lang="zh-CN" altLang="en-US" sz="1600" b="1" i="0" u="none" strike="noStrike" dirty="0">
                        <a:solidFill>
                          <a:srgbClr val="FFFFFF"/>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600" b="1" u="none" strike="noStrike" dirty="0">
                          <a:effectLst/>
                        </a:rPr>
                        <a:t>费率</a:t>
                      </a:r>
                      <a:endParaRPr lang="zh-CN" altLang="en-US" sz="1600" b="1" i="0" u="none" strike="noStrike" dirty="0">
                        <a:solidFill>
                          <a:srgbClr val="FFFFFF"/>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marL="0" algn="ctr" defTabSz="914400" rtl="0" eaLnBrk="1" fontAlgn="ctr" latinLnBrk="0" hangingPunct="1"/>
                      <a:r>
                        <a:rPr lang="zh-CN" altLang="en-US" sz="1600" b="1" u="none" strike="noStrike" kern="1200" dirty="0" smtClean="0">
                          <a:solidFill>
                            <a:schemeClr val="dk1"/>
                          </a:solidFill>
                          <a:effectLst/>
                          <a:latin typeface="+mn-lt"/>
                          <a:ea typeface="+mn-ea"/>
                          <a:cs typeface="+mn-cs"/>
                        </a:rPr>
                        <a:t>合计</a:t>
                      </a:r>
                      <a:endParaRPr lang="zh-CN" altLang="en-US" sz="1600" b="1" u="none" strike="noStrike" kern="120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buNone/>
                      </a:pPr>
                      <a:r>
                        <a:rPr lang="zh-CN" altLang="en-US" sz="1800" b="1" i="0" kern="1200" dirty="0" smtClean="0">
                          <a:solidFill>
                            <a:schemeClr val="dk1"/>
                          </a:solidFill>
                          <a:effectLst/>
                          <a:latin typeface="+mn-lt"/>
                          <a:ea typeface="+mn-ea"/>
                          <a:cs typeface="+mn-cs"/>
                        </a:rPr>
                        <a:t>备注</a:t>
                      </a:r>
                      <a:endParaRPr lang="zh-CN" altLang="en-US" sz="1600" b="1" u="none" strike="noStrike"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xmlns="" val="10010"/>
                  </a:ext>
                </a:extLst>
              </a:tr>
              <a:tr h="276214">
                <a:tc vMerge="1">
                  <a:txBody>
                    <a:bodyPr/>
                    <a:lstStyle/>
                    <a:p>
                      <a:endParaRPr lang="zh-CN"/>
                    </a:p>
                  </a:txBody>
                  <a:tcPr/>
                </a:tc>
                <a:tc>
                  <a:txBody>
                    <a:bodyPr/>
                    <a:lstStyle/>
                    <a:p>
                      <a:pPr algn="l" fontAlgn="ctr"/>
                      <a:r>
                        <a:rPr lang="zh-CN" altLang="en-US" sz="1600" b="1" u="none" strike="noStrike" dirty="0">
                          <a:effectLst/>
                        </a:rPr>
                        <a:t>人天成本</a:t>
                      </a:r>
                      <a:endParaRPr lang="zh-CN" altLang="en-US" sz="1600" b="1" i="0" u="none" strike="noStrike" dirty="0">
                        <a:solidFill>
                          <a:srgbClr val="FFFFFF"/>
                        </a:solidFill>
                        <a:effectLst/>
                        <a:latin typeface="宋体" panose="02010600030101010101" pitchFamily="2" charset="-122"/>
                        <a:ea typeface="宋体" panose="02010600030101010101" pitchFamily="2" charset="-122"/>
                      </a:endParaRPr>
                    </a:p>
                  </a:txBody>
                  <a:tcPr marL="9525" marR="9525" marT="9525" marB="0" anchor="ctr">
                    <a:solidFill>
                      <a:schemeClr val="accent1">
                        <a:lumMod val="40000"/>
                        <a:lumOff val="60000"/>
                      </a:schemeClr>
                    </a:solidFill>
                  </a:tcPr>
                </a:tc>
                <a:tc>
                  <a:txBody>
                    <a:bodyPr/>
                    <a:lstStyle/>
                    <a:p>
                      <a:pPr marL="0" algn="l" defTabSz="914400" rtl="0" eaLnBrk="1" fontAlgn="b" latinLnBrk="0" hangingPunct="1"/>
                      <a:r>
                        <a:rPr lang="en-US" altLang="zh-CN" sz="1400" b="0" i="0" u="none" strike="noStrike" kern="1200" dirty="0" smtClean="0">
                          <a:solidFill>
                            <a:srgbClr val="000000"/>
                          </a:solidFill>
                          <a:effectLst/>
                          <a:latin typeface="宋体" panose="02010600030101010101" pitchFamily="2" charset="-122"/>
                          <a:ea typeface="宋体" panose="02010600030101010101" pitchFamily="2" charset="-122"/>
                          <a:cs typeface="+mn-cs"/>
                        </a:rPr>
                        <a:t>89</a:t>
                      </a:r>
                      <a:endParaRPr lang="en-US" altLang="zh-CN" sz="1400" b="0" i="0" u="none" strike="noStrike" kern="1200" dirty="0">
                        <a:solidFill>
                          <a:srgbClr val="000000"/>
                        </a:solidFill>
                        <a:effectLst/>
                        <a:latin typeface="宋体" panose="02010600030101010101" pitchFamily="2" charset="-122"/>
                        <a:ea typeface="宋体" panose="02010600030101010101" pitchFamily="2" charset="-122"/>
                        <a:cs typeface="+mn-cs"/>
                      </a:endParaRPr>
                    </a:p>
                  </a:txBody>
                  <a:tcPr marL="9525" marR="9525" marT="9525" marB="0" anchor="ctr"/>
                </a:tc>
                <a:tc>
                  <a:txBody>
                    <a:bodyPr/>
                    <a:lstStyle/>
                    <a:p>
                      <a:pPr algn="ctr" fontAlgn="ctr"/>
                      <a:r>
                        <a:rPr lang="en-US" altLang="zh-CN" sz="1400" u="none" strike="noStrike" dirty="0" smtClean="0">
                          <a:effectLst/>
                        </a:rPr>
                        <a:t>1000</a:t>
                      </a:r>
                      <a:r>
                        <a:rPr lang="zh-CN" altLang="en-US" sz="1400" u="none" strike="noStrike" dirty="0" smtClean="0">
                          <a:effectLst/>
                        </a:rPr>
                        <a:t>元</a:t>
                      </a:r>
                      <a:r>
                        <a:rPr lang="en-US" altLang="zh-CN" sz="1400" u="none" strike="noStrike" dirty="0">
                          <a:effectLst/>
                        </a:rPr>
                        <a:t>/</a:t>
                      </a:r>
                      <a:r>
                        <a:rPr lang="zh-CN" altLang="en-US" sz="1400" u="none" strike="noStrike" dirty="0">
                          <a:effectLst/>
                        </a:rPr>
                        <a:t>人天</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61000</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buNone/>
                      </a:pP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xmlns="" val="10011"/>
                  </a:ext>
                </a:extLst>
              </a:tr>
              <a:tr h="276214">
                <a:tc vMerge="1">
                  <a:txBody>
                    <a:bodyPr/>
                    <a:lstStyle/>
                    <a:p>
                      <a:endParaRPr lang="zh-CN"/>
                    </a:p>
                  </a:txBody>
                  <a:tcPr/>
                </a:tc>
                <a:tc>
                  <a:txBody>
                    <a:bodyPr/>
                    <a:lstStyle/>
                    <a:p>
                      <a:pPr algn="l" fontAlgn="ctr"/>
                      <a:r>
                        <a:rPr lang="zh-CN" altLang="en-US" sz="1600" b="1" u="none" strike="noStrike" dirty="0">
                          <a:effectLst/>
                        </a:rPr>
                        <a:t>软件成本</a:t>
                      </a:r>
                      <a:endParaRPr lang="zh-CN" altLang="en-US" sz="1600" b="1" i="0" u="none" strike="noStrike" dirty="0">
                        <a:solidFill>
                          <a:srgbClr val="FFFFFF"/>
                        </a:solidFill>
                        <a:effectLst/>
                        <a:latin typeface="宋体" panose="02010600030101010101" pitchFamily="2" charset="-122"/>
                        <a:ea typeface="宋体" panose="02010600030101010101" pitchFamily="2" charset="-122"/>
                      </a:endParaRPr>
                    </a:p>
                  </a:txBody>
                  <a:tcPr marL="9525" marR="9525" marT="9525" marB="0" anchor="ctr">
                    <a:solidFill>
                      <a:schemeClr val="accent1">
                        <a:lumMod val="40000"/>
                        <a:lumOff val="60000"/>
                      </a:schemeClr>
                    </a:solidFill>
                  </a:tcPr>
                </a:tc>
                <a:tc>
                  <a:txBody>
                    <a:bodyPr/>
                    <a:lstStyle/>
                    <a:p>
                      <a:pPr marL="0" algn="l" defTabSz="914400" rtl="0" eaLnBrk="1" fontAlgn="b" latinLnBrk="0" hangingPunct="1"/>
                      <a:endParaRPr lang="zh-CN" altLang="en-US" sz="1400" b="0" i="0" u="none" strike="noStrike" kern="1200" dirty="0">
                        <a:solidFill>
                          <a:srgbClr val="000000"/>
                        </a:solidFill>
                        <a:effectLst/>
                        <a:latin typeface="宋体" panose="02010600030101010101" pitchFamily="2" charset="-122"/>
                        <a:ea typeface="宋体" panose="02010600030101010101" pitchFamily="2" charset="-122"/>
                        <a:cs typeface="+mn-cs"/>
                      </a:endParaRPr>
                    </a:p>
                  </a:txBody>
                  <a:tcPr marL="9525" marR="9525" marT="9525" marB="0" anchor="ctr"/>
                </a:tc>
                <a:tc>
                  <a:txBody>
                    <a:bodyPr/>
                    <a:lstStyle/>
                    <a:p>
                      <a:pPr algn="ctr" fontAlgn="ctr"/>
                      <a:r>
                        <a:rPr lang="en-US" altLang="zh-CN" sz="1400" u="none" strike="noStrike" dirty="0">
                          <a:effectLst/>
                        </a:rPr>
                        <a:t>/</a:t>
                      </a:r>
                      <a:endParaRPr lang="en-US" altLang="zh-CN" sz="14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buNone/>
                      </a:pP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xmlns="" val="10012"/>
                  </a:ext>
                </a:extLst>
              </a:tr>
              <a:tr h="276214">
                <a:tc vMerge="1">
                  <a:txBody>
                    <a:bodyPr/>
                    <a:lstStyle/>
                    <a:p>
                      <a:endParaRPr lang="zh-CN"/>
                    </a:p>
                  </a:txBody>
                  <a:tcPr/>
                </a:tc>
                <a:tc>
                  <a:txBody>
                    <a:bodyPr/>
                    <a:lstStyle/>
                    <a:p>
                      <a:pPr algn="l" fontAlgn="ctr"/>
                      <a:r>
                        <a:rPr lang="zh-CN" altLang="en-US" sz="1600" b="1" u="none" strike="noStrike" dirty="0">
                          <a:effectLst/>
                        </a:rPr>
                        <a:t>硬件成本</a:t>
                      </a:r>
                      <a:endParaRPr lang="zh-CN" altLang="en-US" sz="1600" b="1" i="0" u="none" strike="noStrike" dirty="0">
                        <a:solidFill>
                          <a:srgbClr val="FFFFFF"/>
                        </a:solidFill>
                        <a:effectLst/>
                        <a:latin typeface="宋体" panose="02010600030101010101" pitchFamily="2" charset="-122"/>
                        <a:ea typeface="宋体" panose="02010600030101010101" pitchFamily="2" charset="-122"/>
                      </a:endParaRPr>
                    </a:p>
                  </a:txBody>
                  <a:tcPr marL="9525" marR="9525" marT="9525" marB="0" anchor="ctr">
                    <a:solidFill>
                      <a:schemeClr val="accent1">
                        <a:lumMod val="40000"/>
                        <a:lumOff val="60000"/>
                      </a:schemeClr>
                    </a:solidFill>
                  </a:tcPr>
                </a:tc>
                <a:tc>
                  <a:txBody>
                    <a:bodyPr/>
                    <a:lstStyle/>
                    <a:p>
                      <a:pPr marL="0" algn="l" defTabSz="914400" rtl="0" eaLnBrk="1" fontAlgn="b" latinLnBrk="0" hangingPunct="1"/>
                      <a:r>
                        <a:rPr lang="en-US" altLang="zh-CN" sz="1400" b="0" i="0" u="none" strike="noStrike" kern="1200" dirty="0" smtClean="0">
                          <a:solidFill>
                            <a:srgbClr val="000000"/>
                          </a:solidFill>
                          <a:effectLst/>
                          <a:latin typeface="宋体" panose="02010600030101010101" pitchFamily="2" charset="-122"/>
                          <a:ea typeface="宋体" panose="02010600030101010101" pitchFamily="2" charset="-122"/>
                          <a:cs typeface="+mn-cs"/>
                        </a:rPr>
                        <a:t>1</a:t>
                      </a:r>
                      <a:endParaRPr lang="en-US" altLang="zh-CN" sz="1400" b="0" i="0" u="none" strike="noStrike" kern="1200" dirty="0">
                        <a:solidFill>
                          <a:srgbClr val="000000"/>
                        </a:solidFill>
                        <a:effectLst/>
                        <a:latin typeface="宋体" panose="02010600030101010101" pitchFamily="2" charset="-122"/>
                        <a:ea typeface="宋体" panose="02010600030101010101" pitchFamily="2" charset="-122"/>
                        <a:cs typeface="+mn-cs"/>
                      </a:endParaRPr>
                    </a:p>
                  </a:txBody>
                  <a:tcPr marL="9525" marR="9525" marT="9525" marB="0" anchor="ctr"/>
                </a:tc>
                <a:tc>
                  <a:txBody>
                    <a:bodyPr/>
                    <a:lstStyle/>
                    <a:p>
                      <a:pPr algn="ctr" fontAlgn="ctr"/>
                      <a:r>
                        <a:rPr lang="en-US" altLang="zh-CN" sz="1400" u="none" strike="noStrike" dirty="0" smtClean="0">
                          <a:effectLst/>
                        </a:rPr>
                        <a:t>800</a:t>
                      </a:r>
                      <a:r>
                        <a:rPr lang="zh-CN" altLang="en-US" sz="1400" u="none" strike="noStrike" dirty="0" smtClean="0">
                          <a:effectLst/>
                        </a:rPr>
                        <a:t>元</a:t>
                      </a:r>
                      <a:r>
                        <a:rPr lang="en-US" altLang="zh-CN" sz="1400" u="none" strike="noStrike" dirty="0" smtClean="0">
                          <a:effectLst/>
                        </a:rPr>
                        <a:t>/</a:t>
                      </a:r>
                      <a:r>
                        <a:rPr lang="zh-CN" altLang="en-US" sz="1400" u="none" strike="noStrike" dirty="0" smtClean="0">
                          <a:effectLst/>
                        </a:rPr>
                        <a:t>月</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4800</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buNone/>
                      </a:pP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2H4G</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xmlns="" val="10013"/>
                  </a:ext>
                </a:extLst>
              </a:tr>
              <a:tr h="283845">
                <a:tc vMerge="1">
                  <a:txBody>
                    <a:bodyPr/>
                    <a:lstStyle/>
                    <a:p>
                      <a:endParaRPr lang="zh-CN"/>
                    </a:p>
                  </a:txBody>
                  <a:tcPr/>
                </a:tc>
                <a:tc>
                  <a:txBody>
                    <a:bodyPr/>
                    <a:lstStyle/>
                    <a:p>
                      <a:pPr algn="l" fontAlgn="ctr"/>
                      <a:r>
                        <a:rPr lang="zh-CN" altLang="en-US" sz="1600" b="1" u="none" strike="noStrike" dirty="0">
                          <a:effectLst/>
                        </a:rPr>
                        <a:t>差旅会议成本</a:t>
                      </a:r>
                      <a:endParaRPr lang="zh-CN" altLang="en-US" sz="1600" b="1" i="0" u="none" strike="noStrike" dirty="0">
                        <a:solidFill>
                          <a:srgbClr val="FFFFFF"/>
                        </a:solidFill>
                        <a:effectLst/>
                        <a:latin typeface="宋体" panose="02010600030101010101" pitchFamily="2" charset="-122"/>
                        <a:ea typeface="宋体" panose="02010600030101010101" pitchFamily="2" charset="-122"/>
                      </a:endParaRPr>
                    </a:p>
                  </a:txBody>
                  <a:tcPr marL="9525" marR="9525" marT="9525" marB="0" anchor="ctr">
                    <a:solidFill>
                      <a:schemeClr val="accent1">
                        <a:lumMod val="40000"/>
                        <a:lumOff val="60000"/>
                      </a:schemeClr>
                    </a:solidFill>
                  </a:tcPr>
                </a:tc>
                <a:tc>
                  <a:txBody>
                    <a:bodyPr/>
                    <a:lstStyle/>
                    <a:p>
                      <a:pPr marL="0" algn="l" defTabSz="914400" rtl="0" eaLnBrk="1" fontAlgn="b" latinLnBrk="0" hangingPunct="1"/>
                      <a:r>
                        <a:rPr lang="en-US" altLang="zh-CN" sz="1400" b="0" i="0" u="none" strike="noStrike" kern="1200" dirty="0" smtClean="0">
                          <a:solidFill>
                            <a:srgbClr val="000000"/>
                          </a:solidFill>
                          <a:effectLst/>
                          <a:latin typeface="宋体" panose="02010600030101010101" pitchFamily="2" charset="-122"/>
                          <a:ea typeface="宋体" panose="02010600030101010101" pitchFamily="2" charset="-122"/>
                          <a:cs typeface="+mn-cs"/>
                        </a:rPr>
                        <a:t>3</a:t>
                      </a:r>
                      <a:endParaRPr lang="zh-CN" altLang="en-US" sz="1400" b="0" i="0" u="none" strike="noStrike" kern="1200" dirty="0">
                        <a:solidFill>
                          <a:srgbClr val="000000"/>
                        </a:solidFill>
                        <a:effectLst/>
                        <a:latin typeface="宋体" panose="02010600030101010101" pitchFamily="2" charset="-122"/>
                        <a:ea typeface="宋体" panose="02010600030101010101" pitchFamily="2" charset="-122"/>
                        <a:cs typeface="+mn-cs"/>
                      </a:endParaRPr>
                    </a:p>
                  </a:txBody>
                  <a:tcPr marL="9525" marR="9525" marT="9525" marB="0" anchor="ctr"/>
                </a:tc>
                <a:tc>
                  <a:txBody>
                    <a:bodyPr/>
                    <a:lstStyle/>
                    <a:p>
                      <a:pPr algn="ctr"/>
                      <a:r>
                        <a:rPr lang="en-US" altLang="zh-CN" sz="1400" u="none" strike="noStrike" kern="1200" dirty="0" smtClean="0">
                          <a:solidFill>
                            <a:schemeClr val="dk1"/>
                          </a:solidFill>
                          <a:effectLst/>
                          <a:latin typeface="+mn-lt"/>
                          <a:ea typeface="+mn-ea"/>
                          <a:cs typeface="+mn-cs"/>
                        </a:rPr>
                        <a:t>600</a:t>
                      </a:r>
                      <a:r>
                        <a:rPr lang="zh-CN" altLang="en-US" sz="1400" u="none" strike="noStrike" kern="1200" dirty="0" smtClean="0">
                          <a:solidFill>
                            <a:schemeClr val="dk1"/>
                          </a:solidFill>
                          <a:effectLst/>
                          <a:latin typeface="+mn-lt"/>
                          <a:ea typeface="+mn-ea"/>
                          <a:cs typeface="+mn-cs"/>
                        </a:rPr>
                        <a:t>元</a:t>
                      </a:r>
                      <a:r>
                        <a:rPr lang="en-US" altLang="zh-CN" sz="1400" u="none" strike="noStrike" kern="1200" dirty="0" smtClean="0">
                          <a:solidFill>
                            <a:schemeClr val="dk1"/>
                          </a:solidFill>
                          <a:effectLst/>
                          <a:latin typeface="+mn-lt"/>
                          <a:ea typeface="+mn-ea"/>
                          <a:cs typeface="+mn-cs"/>
                        </a:rPr>
                        <a:t>/</a:t>
                      </a:r>
                      <a:r>
                        <a:rPr lang="zh-CN" altLang="en-US" sz="1400" u="none" strike="noStrike" kern="1200" dirty="0" smtClean="0">
                          <a:solidFill>
                            <a:schemeClr val="dk1"/>
                          </a:solidFill>
                          <a:effectLst/>
                          <a:latin typeface="+mn-lt"/>
                          <a:ea typeface="+mn-ea"/>
                          <a:cs typeface="+mn-cs"/>
                        </a:rPr>
                        <a:t>天</a:t>
                      </a:r>
                      <a:endParaRPr lang="en-US" altLang="zh-CN" sz="1400" u="none" strike="noStrike" kern="1200" dirty="0" smtClean="0">
                        <a:solidFill>
                          <a:schemeClr val="dk1"/>
                        </a:solidFill>
                        <a:effectLst/>
                        <a:latin typeface="+mn-lt"/>
                        <a:ea typeface="+mn-ea"/>
                        <a:cs typeface="+mn-cs"/>
                      </a:endParaRPr>
                    </a:p>
                    <a:p>
                      <a:pPr algn="ctr"/>
                      <a:r>
                        <a:rPr lang="zh-CN" altLang="en-US" sz="1400" u="none" strike="noStrike" kern="1200" dirty="0" smtClean="0">
                          <a:solidFill>
                            <a:schemeClr val="dk1"/>
                          </a:solidFill>
                          <a:effectLst/>
                          <a:latin typeface="+mn-lt"/>
                          <a:ea typeface="+mn-ea"/>
                          <a:cs typeface="+mn-cs"/>
                        </a:rPr>
                        <a:t>飞机往返</a:t>
                      </a:r>
                      <a:r>
                        <a:rPr lang="en-US" altLang="zh-CN" sz="1400" u="none" strike="noStrike" kern="1200" dirty="0" smtClean="0">
                          <a:solidFill>
                            <a:schemeClr val="dk1"/>
                          </a:solidFill>
                          <a:effectLst/>
                          <a:latin typeface="+mn-lt"/>
                          <a:ea typeface="+mn-ea"/>
                          <a:cs typeface="+mn-cs"/>
                        </a:rPr>
                        <a:t>4000</a:t>
                      </a:r>
                      <a:r>
                        <a:rPr lang="zh-CN" altLang="en-US" sz="1400" u="none" strike="noStrike" kern="1200" dirty="0" smtClean="0">
                          <a:solidFill>
                            <a:schemeClr val="dk1"/>
                          </a:solidFill>
                          <a:effectLst/>
                          <a:latin typeface="+mn-lt"/>
                          <a:ea typeface="+mn-ea"/>
                          <a:cs typeface="+mn-cs"/>
                        </a:rPr>
                        <a:t>元</a:t>
                      </a:r>
                      <a:r>
                        <a:rPr lang="en-US" altLang="zh-CN" sz="1400" u="none" strike="noStrike" kern="1200" dirty="0" smtClean="0">
                          <a:solidFill>
                            <a:schemeClr val="dk1"/>
                          </a:solidFill>
                          <a:effectLst/>
                          <a:latin typeface="+mn-lt"/>
                          <a:ea typeface="+mn-ea"/>
                          <a:cs typeface="+mn-cs"/>
                        </a:rPr>
                        <a:t>/</a:t>
                      </a:r>
                      <a:r>
                        <a:rPr lang="zh-CN" altLang="en-US" sz="1400" u="none" strike="noStrike" kern="1200" dirty="0" smtClean="0">
                          <a:solidFill>
                            <a:schemeClr val="dk1"/>
                          </a:solidFill>
                          <a:effectLst/>
                          <a:latin typeface="+mn-lt"/>
                          <a:ea typeface="+mn-ea"/>
                          <a:cs typeface="+mn-cs"/>
                        </a:rPr>
                        <a:t>人</a:t>
                      </a:r>
                      <a:endParaRPr lang="zh-CN" altLang="en-US" sz="1400" u="none" strike="noStrike" kern="1200" dirty="0">
                        <a:solidFill>
                          <a:schemeClr val="dk1"/>
                        </a:solidFill>
                        <a:effectLst/>
                        <a:latin typeface="+mn-lt"/>
                        <a:ea typeface="+mn-ea"/>
                        <a:cs typeface="+mn-cs"/>
                      </a:endParaRPr>
                    </a:p>
                  </a:txBody>
                  <a:tcPr marL="9525" marR="9525" marT="9525" marB="0" anchor="ctr"/>
                </a:tc>
                <a:tc>
                  <a:txBody>
                    <a:bodyPr/>
                    <a:lstStyle/>
                    <a:p>
                      <a:pPr marL="0" algn="l" defTabSz="914400" rtl="0" eaLnBrk="1" latinLnBrk="0" hangingPunct="1"/>
                      <a:r>
                        <a:rPr lang="en-US" altLang="zh-CN" sz="1400" u="none" strike="noStrike" kern="1200" dirty="0" smtClean="0">
                          <a:solidFill>
                            <a:schemeClr val="dk1"/>
                          </a:solidFill>
                          <a:effectLst/>
                          <a:latin typeface="+mn-lt"/>
                          <a:ea typeface="+mn-ea"/>
                          <a:cs typeface="+mn-cs"/>
                        </a:rPr>
                        <a:t>21000</a:t>
                      </a:r>
                      <a:endParaRPr lang="zh-CN" altLang="en-US" sz="1400" u="none" strike="noStrike" kern="1200" dirty="0">
                        <a:solidFill>
                          <a:schemeClr val="dk1"/>
                        </a:solidFill>
                        <a:effectLst/>
                        <a:latin typeface="+mn-lt"/>
                        <a:ea typeface="+mn-ea"/>
                        <a:cs typeface="+mn-cs"/>
                      </a:endParaRPr>
                    </a:p>
                  </a:txBody>
                  <a:tcPr marL="9525" marR="9525" marT="9525" marB="0" anchor="ctr"/>
                </a:tc>
                <a:tc>
                  <a:txBody>
                    <a:bodyPr/>
                    <a:lstStyle/>
                    <a:p>
                      <a:pPr marL="0" algn="ctr" defTabSz="914400" rtl="0" eaLnBrk="1" latinLnBrk="0" hangingPunct="1">
                        <a:buNone/>
                      </a:pPr>
                      <a:r>
                        <a:rPr lang="en-US" altLang="zh-CN" sz="1400" u="none" strike="noStrike" kern="1200" dirty="0" smtClean="0">
                          <a:solidFill>
                            <a:schemeClr val="dk1"/>
                          </a:solidFill>
                          <a:effectLst/>
                          <a:latin typeface="+mn-lt"/>
                          <a:ea typeface="+mn-ea"/>
                          <a:cs typeface="+mn-cs"/>
                        </a:rPr>
                        <a:t>3</a:t>
                      </a:r>
                      <a:r>
                        <a:rPr lang="zh-CN" altLang="en-US" sz="1400" u="none" strike="noStrike" kern="1200" dirty="0" smtClean="0">
                          <a:solidFill>
                            <a:schemeClr val="dk1"/>
                          </a:solidFill>
                          <a:effectLst/>
                          <a:latin typeface="+mn-lt"/>
                          <a:ea typeface="+mn-ea"/>
                          <a:cs typeface="+mn-cs"/>
                        </a:rPr>
                        <a:t>人机票</a:t>
                      </a:r>
                      <a:r>
                        <a:rPr lang="en-US" altLang="zh-CN" sz="1400" u="none" strike="noStrike" kern="1200" dirty="0" smtClean="0">
                          <a:solidFill>
                            <a:schemeClr val="dk1"/>
                          </a:solidFill>
                          <a:effectLst/>
                          <a:latin typeface="+mn-lt"/>
                          <a:ea typeface="+mn-ea"/>
                          <a:cs typeface="+mn-cs"/>
                        </a:rPr>
                        <a:t>+3</a:t>
                      </a:r>
                      <a:r>
                        <a:rPr lang="zh-CN" altLang="en-US" sz="1400" u="none" strike="noStrike" kern="1200" dirty="0" smtClean="0">
                          <a:solidFill>
                            <a:schemeClr val="dk1"/>
                          </a:solidFill>
                          <a:effectLst/>
                          <a:latin typeface="+mn-lt"/>
                          <a:ea typeface="+mn-ea"/>
                          <a:cs typeface="+mn-cs"/>
                        </a:rPr>
                        <a:t>人</a:t>
                      </a:r>
                      <a:r>
                        <a:rPr lang="en-US" altLang="zh-CN" sz="1400" u="none" strike="noStrike" kern="1200" dirty="0" smtClean="0">
                          <a:solidFill>
                            <a:schemeClr val="dk1"/>
                          </a:solidFill>
                          <a:effectLst/>
                          <a:latin typeface="+mn-lt"/>
                          <a:ea typeface="+mn-ea"/>
                          <a:cs typeface="+mn-cs"/>
                        </a:rPr>
                        <a:t>5</a:t>
                      </a:r>
                      <a:r>
                        <a:rPr lang="zh-CN" altLang="en-US" sz="1400" u="none" strike="noStrike" kern="1200" dirty="0" smtClean="0">
                          <a:solidFill>
                            <a:schemeClr val="dk1"/>
                          </a:solidFill>
                          <a:effectLst/>
                          <a:latin typeface="+mn-lt"/>
                          <a:ea typeface="+mn-ea"/>
                          <a:cs typeface="+mn-cs"/>
                        </a:rPr>
                        <a:t>天出差时间</a:t>
                      </a:r>
                      <a:endParaRPr lang="zh-CN" altLang="en-US" sz="1400" u="none" strike="noStrike"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xmlns="" val="10014"/>
                  </a:ext>
                </a:extLst>
              </a:tr>
              <a:tr h="200566">
                <a:tc vMerge="1">
                  <a:txBody>
                    <a:bodyPr/>
                    <a:lstStyle/>
                    <a:p>
                      <a:endParaRPr lang="zh-CN"/>
                    </a:p>
                  </a:txBody>
                  <a:tcPr/>
                </a:tc>
                <a:tc>
                  <a:txBody>
                    <a:bodyPr/>
                    <a:lstStyle/>
                    <a:p>
                      <a:pPr algn="l" fontAlgn="ctr"/>
                      <a:r>
                        <a:rPr lang="zh-CN" altLang="en-US" sz="1600" b="1" u="none" strike="noStrike" dirty="0">
                          <a:effectLst/>
                        </a:rPr>
                        <a:t>其他成本</a:t>
                      </a:r>
                      <a:endParaRPr lang="zh-CN" altLang="en-US" sz="1600" b="1" i="0" u="none" strike="noStrike" dirty="0">
                        <a:solidFill>
                          <a:srgbClr val="FFFFFF"/>
                        </a:solidFill>
                        <a:effectLst/>
                        <a:latin typeface="宋体" panose="02010600030101010101" pitchFamily="2" charset="-122"/>
                        <a:ea typeface="宋体" panose="02010600030101010101" pitchFamily="2" charset="-122"/>
                      </a:endParaRPr>
                    </a:p>
                  </a:txBody>
                  <a:tcPr marL="9525" marR="9525" marT="9525" marB="0" anchor="ctr">
                    <a:solidFill>
                      <a:schemeClr val="accent1">
                        <a:lumMod val="40000"/>
                        <a:lumOff val="60000"/>
                      </a:schemeClr>
                    </a:solidFill>
                  </a:tcPr>
                </a:tc>
                <a:tc>
                  <a:txBody>
                    <a:bodyPr/>
                    <a:lstStyle/>
                    <a:p>
                      <a:pPr marL="0" algn="l" defTabSz="914400" rtl="0" eaLnBrk="1" fontAlgn="b" latinLnBrk="0" hangingPunct="1"/>
                      <a:endParaRPr lang="zh-CN" altLang="en-US" sz="1200" b="0" i="0" u="none" strike="noStrike" kern="1200" dirty="0">
                        <a:solidFill>
                          <a:srgbClr val="000000"/>
                        </a:solidFill>
                        <a:effectLst/>
                        <a:latin typeface="宋体" panose="02010600030101010101" pitchFamily="2" charset="-122"/>
                        <a:ea typeface="宋体" panose="02010600030101010101" pitchFamily="2" charset="-122"/>
                        <a:cs typeface="+mn-cs"/>
                      </a:endParaRPr>
                    </a:p>
                  </a:txBody>
                  <a:tcPr marL="9525" marR="9525" marT="9525" marB="0" anchor="ctr"/>
                </a:tc>
                <a:tc>
                  <a:txBody>
                    <a:bodyPr/>
                    <a:lstStyle/>
                    <a:p>
                      <a:pPr algn="ctr"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buNone/>
                      </a:pP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xmlns="" val="10015"/>
                  </a:ext>
                </a:extLst>
              </a:tr>
              <a:tr h="276214">
                <a:tc vMerge="1">
                  <a:txBody>
                    <a:bodyPr/>
                    <a:lstStyle/>
                    <a:p>
                      <a:endParaRPr lang="zh-CN"/>
                    </a:p>
                  </a:txBody>
                  <a:tcPr marL="9525" marR="9525" marT="9525" marB="0" anchor="ct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u="none" strike="noStrike" dirty="0" smtClean="0">
                          <a:effectLst/>
                        </a:rPr>
                        <a:t>合计</a:t>
                      </a:r>
                      <a:endParaRPr lang="zh-CN" altLang="en-US" sz="1800" b="1" i="0" u="none" strike="noStrike" dirty="0" smtClean="0">
                        <a:solidFill>
                          <a:srgbClr val="FFFFFF"/>
                        </a:solidFill>
                        <a:effectLst/>
                        <a:latin typeface="宋体" panose="02010600030101010101" pitchFamily="2" charset="-122"/>
                        <a:ea typeface="宋体" panose="02010600030101010101" pitchFamily="2" charset="-122"/>
                      </a:endParaRPr>
                    </a:p>
                  </a:txBody>
                  <a:tcPr marL="9525" marR="9525" marT="9525" marB="0" anchor="ctr">
                    <a:solidFill>
                      <a:schemeClr val="accent1">
                        <a:lumMod val="40000"/>
                        <a:lumOff val="60000"/>
                      </a:schemeClr>
                    </a:solidFill>
                  </a:tcPr>
                </a:tc>
                <a:tc>
                  <a:txBody>
                    <a:bodyPr/>
                    <a:lstStyle/>
                    <a:p>
                      <a:pPr marL="0" algn="l" defTabSz="914400" rtl="0" eaLnBrk="1" fontAlgn="b" latinLnBrk="0" hangingPunct="1"/>
                      <a:r>
                        <a:rPr lang="en-US" altLang="zh-CN" sz="1400" u="none" strike="noStrike" dirty="0" smtClean="0">
                          <a:effectLst/>
                        </a:rPr>
                        <a:t>114800</a:t>
                      </a:r>
                      <a:r>
                        <a:rPr lang="zh-CN" altLang="en-US" sz="1400" u="none" strike="noStrike" dirty="0" smtClean="0">
                          <a:effectLst/>
                        </a:rPr>
                        <a:t>元</a:t>
                      </a:r>
                      <a:endParaRPr lang="en-US" altLang="zh-CN" sz="1400" b="0" i="0" u="none" strike="noStrike" kern="1200" dirty="0">
                        <a:solidFill>
                          <a:srgbClr val="000000"/>
                        </a:solidFill>
                        <a:effectLst/>
                        <a:latin typeface="宋体" panose="02010600030101010101" pitchFamily="2" charset="-122"/>
                        <a:ea typeface="宋体" panose="02010600030101010101" pitchFamily="2" charset="-122"/>
                        <a:cs typeface="+mn-cs"/>
                      </a:endParaRPr>
                    </a:p>
                  </a:txBody>
                  <a:tcPr marL="9525" marR="9525" marT="9525" marB="0"/>
                </a:tc>
                <a:tc>
                  <a:txBody>
                    <a:bodyPr/>
                    <a:lstStyle/>
                    <a:p>
                      <a:pPr algn="l" fontAlgn="t"/>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buNone/>
                      </a:pP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xmlns="" val="10016"/>
                  </a:ext>
                </a:extLst>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p:cNvSpPr txBox="1"/>
          <p:nvPr/>
        </p:nvSpPr>
        <p:spPr>
          <a:xfrm>
            <a:off x="1496291" y="378457"/>
            <a:ext cx="2339102" cy="738664"/>
          </a:xfrm>
          <a:prstGeom prst="rect">
            <a:avLst/>
          </a:prstGeom>
          <a:noFill/>
        </p:spPr>
        <p:txBody>
          <a:bodyPr wrap="none" rtlCol="0">
            <a:spAutoFit/>
          </a:bodyPr>
          <a:lstStyle/>
          <a:p>
            <a:pPr>
              <a:lnSpc>
                <a:spcPct val="150000"/>
              </a:lnSpc>
            </a:pPr>
            <a:r>
              <a:rPr lang="zh-CN" altLang="en-US" sz="2800" dirty="0" smtClean="0">
                <a:solidFill>
                  <a:schemeClr val="bg1">
                    <a:lumMod val="95000"/>
                  </a:schemeClr>
                </a:solidFill>
                <a:latin typeface="黑体" panose="02010609060101010101" pitchFamily="49" charset="-122"/>
                <a:ea typeface="黑体" panose="02010609060101010101" pitchFamily="49" charset="-122"/>
              </a:rPr>
              <a:t>项目影响分析</a:t>
            </a:r>
            <a:endParaRPr lang="en-US" altLang="zh-CN" sz="2800" dirty="0">
              <a:solidFill>
                <a:schemeClr val="bg1">
                  <a:lumMod val="95000"/>
                </a:schemeClr>
              </a:solidFill>
              <a:latin typeface="黑体" panose="02010609060101010101" pitchFamily="49" charset="-122"/>
              <a:ea typeface="黑体" panose="02010609060101010101" pitchFamily="49" charset="-122"/>
            </a:endParaRPr>
          </a:p>
        </p:txBody>
      </p:sp>
      <p:sp>
        <p:nvSpPr>
          <p:cNvPr id="9" name="文本框 8"/>
          <p:cNvSpPr txBox="1"/>
          <p:nvPr/>
        </p:nvSpPr>
        <p:spPr>
          <a:xfrm>
            <a:off x="67803" y="503121"/>
            <a:ext cx="537327" cy="492443"/>
          </a:xfrm>
          <a:prstGeom prst="rect">
            <a:avLst/>
          </a:prstGeom>
          <a:noFill/>
        </p:spPr>
        <p:txBody>
          <a:bodyPr wrap="none" rtlCol="0">
            <a:spAutoFit/>
          </a:bodyPr>
          <a:lstStyle/>
          <a:p>
            <a:r>
              <a:rPr kumimoji="1" lang="en-US" altLang="zh-CN" sz="2600" dirty="0" smtClean="0">
                <a:solidFill>
                  <a:schemeClr val="bg1"/>
                </a:solidFill>
              </a:rPr>
              <a:t>06</a:t>
            </a:r>
            <a:endParaRPr kumimoji="1" lang="zh-CN" altLang="en-US" sz="2600" dirty="0">
              <a:solidFill>
                <a:schemeClr val="bg1"/>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4120651098"/>
              </p:ext>
            </p:extLst>
          </p:nvPr>
        </p:nvGraphicFramePr>
        <p:xfrm>
          <a:off x="910208" y="1621761"/>
          <a:ext cx="9577682" cy="3826347"/>
        </p:xfrm>
        <a:graphic>
          <a:graphicData uri="http://schemas.openxmlformats.org/drawingml/2006/table">
            <a:tbl>
              <a:tblPr firstRow="1" bandRow="1">
                <a:tableStyleId>{5C22544A-7EE6-4342-B048-85BDC9FD1C3A}</a:tableStyleId>
              </a:tblPr>
              <a:tblGrid>
                <a:gridCol w="831122">
                  <a:extLst>
                    <a:ext uri="{9D8B030D-6E8A-4147-A177-3AD203B41FA5}">
                      <a16:colId xmlns:a16="http://schemas.microsoft.com/office/drawing/2014/main" xmlns="" val="20000"/>
                    </a:ext>
                  </a:extLst>
                </a:gridCol>
                <a:gridCol w="1529951">
                  <a:extLst>
                    <a:ext uri="{9D8B030D-6E8A-4147-A177-3AD203B41FA5}">
                      <a16:colId xmlns:a16="http://schemas.microsoft.com/office/drawing/2014/main" xmlns="" val="20001"/>
                    </a:ext>
                  </a:extLst>
                </a:gridCol>
                <a:gridCol w="1377418">
                  <a:extLst>
                    <a:ext uri="{9D8B030D-6E8A-4147-A177-3AD203B41FA5}">
                      <a16:colId xmlns:a16="http://schemas.microsoft.com/office/drawing/2014/main" xmlns="" val="20002"/>
                    </a:ext>
                  </a:extLst>
                </a:gridCol>
                <a:gridCol w="1104270">
                  <a:extLst>
                    <a:ext uri="{9D8B030D-6E8A-4147-A177-3AD203B41FA5}">
                      <a16:colId xmlns:a16="http://schemas.microsoft.com/office/drawing/2014/main" xmlns="" val="20003"/>
                    </a:ext>
                  </a:extLst>
                </a:gridCol>
                <a:gridCol w="2312039">
                  <a:extLst>
                    <a:ext uri="{9D8B030D-6E8A-4147-A177-3AD203B41FA5}">
                      <a16:colId xmlns:a16="http://schemas.microsoft.com/office/drawing/2014/main" xmlns="" val="20004"/>
                    </a:ext>
                  </a:extLst>
                </a:gridCol>
                <a:gridCol w="2422882">
                  <a:extLst>
                    <a:ext uri="{9D8B030D-6E8A-4147-A177-3AD203B41FA5}">
                      <a16:colId xmlns:a16="http://schemas.microsoft.com/office/drawing/2014/main" xmlns="" val="20005"/>
                    </a:ext>
                  </a:extLst>
                </a:gridCol>
              </a:tblGrid>
              <a:tr h="816639">
                <a:tc>
                  <a:txBody>
                    <a:bodyPr/>
                    <a:lstStyle/>
                    <a:p>
                      <a:pPr algn="ctr"/>
                      <a:r>
                        <a:rPr lang="zh-CN" altLang="en-US" dirty="0" smtClean="0"/>
                        <a:t>编号</a:t>
                      </a:r>
                      <a:endParaRPr lang="zh-CN" altLang="en-US" dirty="0"/>
                    </a:p>
                  </a:txBody>
                  <a:tcPr/>
                </a:tc>
                <a:tc>
                  <a:txBody>
                    <a:bodyPr/>
                    <a:lstStyle/>
                    <a:p>
                      <a:pPr algn="ctr"/>
                      <a:r>
                        <a:rPr lang="zh-CN" altLang="en-US" dirty="0" smtClean="0"/>
                        <a:t>受影响系统</a:t>
                      </a:r>
                      <a:endParaRPr lang="zh-CN" altLang="en-US" dirty="0"/>
                    </a:p>
                  </a:txBody>
                  <a:tcPr/>
                </a:tc>
                <a:tc>
                  <a:txBody>
                    <a:bodyPr/>
                    <a:lstStyle/>
                    <a:p>
                      <a:pPr algn="ctr"/>
                      <a:r>
                        <a:rPr lang="zh-CN" altLang="en-US" dirty="0" smtClean="0"/>
                        <a:t>归属部门</a:t>
                      </a:r>
                      <a:endParaRPr lang="zh-CN" altLang="en-US" dirty="0"/>
                    </a:p>
                  </a:txBody>
                  <a:tcPr/>
                </a:tc>
                <a:tc>
                  <a:txBody>
                    <a:bodyPr/>
                    <a:lstStyle/>
                    <a:p>
                      <a:pPr algn="ctr"/>
                      <a:r>
                        <a:rPr lang="zh-CN" altLang="en-US" dirty="0" smtClean="0"/>
                        <a:t>负责人</a:t>
                      </a:r>
                      <a:endParaRPr lang="zh-CN" altLang="en-US" dirty="0"/>
                    </a:p>
                  </a:txBody>
                  <a:tcPr/>
                </a:tc>
                <a:tc>
                  <a:txBody>
                    <a:bodyPr/>
                    <a:lstStyle/>
                    <a:p>
                      <a:pPr algn="ctr"/>
                      <a:r>
                        <a:rPr lang="zh-CN" altLang="en-US" dirty="0" smtClean="0"/>
                        <a:t>影响内容</a:t>
                      </a:r>
                      <a:endParaRPr lang="zh-CN" altLang="en-US" dirty="0"/>
                    </a:p>
                  </a:txBody>
                  <a:tcPr/>
                </a:tc>
                <a:tc>
                  <a:txBody>
                    <a:bodyPr/>
                    <a:lstStyle/>
                    <a:p>
                      <a:pPr algn="ctr"/>
                      <a:r>
                        <a:rPr lang="zh-CN" altLang="en-US" dirty="0" smtClean="0"/>
                        <a:t>对项目的重要性</a:t>
                      </a:r>
                      <a:endParaRPr lang="zh-CN" altLang="en-US" dirty="0"/>
                    </a:p>
                  </a:txBody>
                  <a:tcPr/>
                </a:tc>
                <a:extLst>
                  <a:ext uri="{0D108BD9-81ED-4DB2-BD59-A6C34878D82A}">
                    <a16:rowId xmlns:a16="http://schemas.microsoft.com/office/drawing/2014/main" xmlns="" val="10000"/>
                  </a:ext>
                </a:extLst>
              </a:tr>
              <a:tr h="698436">
                <a:tc>
                  <a:txBody>
                    <a:bodyPr/>
                    <a:lstStyle/>
                    <a:p>
                      <a:r>
                        <a:rPr lang="en-US" altLang="zh-CN" dirty="0" smtClean="0"/>
                        <a:t>1</a:t>
                      </a:r>
                      <a:endParaRPr lang="zh-CN" altLang="en-US" dirty="0"/>
                    </a:p>
                  </a:txBody>
                  <a:tcPr anchor="ctr"/>
                </a:tc>
                <a:tc>
                  <a:txBody>
                    <a:bodyPr/>
                    <a:lstStyle/>
                    <a:p>
                      <a:r>
                        <a:rPr lang="zh-CN" altLang="en-US" dirty="0" smtClean="0"/>
                        <a:t>电子结算精采汇微信公众号</a:t>
                      </a:r>
                      <a:r>
                        <a:rPr lang="en-US" altLang="zh-CN" dirty="0" smtClean="0"/>
                        <a:t>1.3</a:t>
                      </a:r>
                      <a:endParaRPr lang="zh-CN" altLang="en-US" dirty="0"/>
                    </a:p>
                  </a:txBody>
                  <a:tcPr anchor="ctr"/>
                </a:tc>
                <a:tc>
                  <a:txBody>
                    <a:bodyPr/>
                    <a:lstStyle/>
                    <a:p>
                      <a:r>
                        <a:rPr lang="zh-CN" altLang="en-US" dirty="0" smtClean="0"/>
                        <a:t>后台信息部</a:t>
                      </a:r>
                      <a:endParaRPr lang="zh-CN" altLang="en-US" dirty="0"/>
                    </a:p>
                  </a:txBody>
                  <a:tcPr anchor="ctr"/>
                </a:tc>
                <a:tc>
                  <a:txBody>
                    <a:bodyPr/>
                    <a:lstStyle/>
                    <a:p>
                      <a:r>
                        <a:rPr lang="zh-CN" altLang="en-US" dirty="0" smtClean="0"/>
                        <a:t>邓金凤</a:t>
                      </a:r>
                      <a:endParaRPr lang="zh-CN" altLang="en-US" dirty="0"/>
                    </a:p>
                  </a:txBody>
                  <a:tcPr anchor="ctr"/>
                </a:tc>
                <a:tc>
                  <a:txBody>
                    <a:bodyPr/>
                    <a:lstStyle/>
                    <a:p>
                      <a:r>
                        <a:rPr lang="zh-CN" altLang="en-US" dirty="0" smtClean="0"/>
                        <a:t>客户端显示</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重要</a:t>
                      </a:r>
                    </a:p>
                  </a:txBody>
                  <a:tcPr anchor="ctr"/>
                </a:tc>
                <a:extLst>
                  <a:ext uri="{0D108BD9-81ED-4DB2-BD59-A6C34878D82A}">
                    <a16:rowId xmlns:a16="http://schemas.microsoft.com/office/drawing/2014/main" xmlns="" val="10001"/>
                  </a:ext>
                </a:extLst>
              </a:tr>
              <a:tr h="698436">
                <a:tc>
                  <a:txBody>
                    <a:bodyPr/>
                    <a:lstStyle/>
                    <a:p>
                      <a:r>
                        <a:rPr lang="en-US" altLang="zh-CN" smtClean="0"/>
                        <a:t>2</a:t>
                      </a:r>
                      <a:endParaRPr lang="zh-CN" altLang="en-US"/>
                    </a:p>
                  </a:txBody>
                  <a:tcPr anchor="ctr"/>
                </a:tc>
                <a:tc>
                  <a:txBody>
                    <a:bodyPr/>
                    <a:lstStyle/>
                    <a:p>
                      <a:r>
                        <a:rPr lang="zh-CN" altLang="en-US" dirty="0" smtClean="0"/>
                        <a:t>电子结算</a:t>
                      </a:r>
                      <a:endParaRPr lang="zh-CN" altLang="en-US" dirty="0"/>
                    </a:p>
                  </a:txBody>
                  <a:tcPr anchor="ctr"/>
                </a:tc>
                <a:tc>
                  <a:txBody>
                    <a:bodyPr/>
                    <a:lstStyle/>
                    <a:p>
                      <a:r>
                        <a:rPr lang="zh-CN" altLang="en-US" dirty="0" smtClean="0"/>
                        <a:t>后台信息部</a:t>
                      </a:r>
                      <a:endParaRPr lang="zh-CN" alt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kern="1200" dirty="0" smtClean="0">
                          <a:solidFill>
                            <a:schemeClr val="dk1"/>
                          </a:solidFill>
                          <a:latin typeface="+mn-lt"/>
                          <a:ea typeface="+mn-ea"/>
                          <a:cs typeface="+mn-cs"/>
                        </a:rPr>
                        <a:t>王彬</a:t>
                      </a:r>
                      <a:endParaRPr lang="zh-CN" altLang="en-US" sz="1800" kern="1200" dirty="0">
                        <a:solidFill>
                          <a:schemeClr val="dk1"/>
                        </a:solidFill>
                        <a:latin typeface="+mn-lt"/>
                        <a:ea typeface="+mn-ea"/>
                        <a:cs typeface="+mn-cs"/>
                      </a:endParaRPr>
                    </a:p>
                  </a:txBody>
                  <a:tcPr anchor="ctr"/>
                </a:tc>
                <a:tc>
                  <a:txBody>
                    <a:bodyPr/>
                    <a:lstStyle/>
                    <a:p>
                      <a:r>
                        <a:rPr lang="zh-CN" altLang="en-US" dirty="0" smtClean="0"/>
                        <a:t>品类变更和交易数据上报</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重要</a:t>
                      </a:r>
                    </a:p>
                  </a:txBody>
                  <a:tcPr anchor="ctr"/>
                </a:tc>
                <a:extLst>
                  <a:ext uri="{0D108BD9-81ED-4DB2-BD59-A6C34878D82A}">
                    <a16:rowId xmlns:a16="http://schemas.microsoft.com/office/drawing/2014/main" xmlns="" val="10002"/>
                  </a:ext>
                </a:extLst>
              </a:tr>
              <a:tr h="698436">
                <a:tc>
                  <a:txBody>
                    <a:bodyPr/>
                    <a:lstStyle/>
                    <a:p>
                      <a:r>
                        <a:rPr lang="en-US" altLang="zh-CN" smtClean="0"/>
                        <a:t>3</a:t>
                      </a:r>
                      <a:endParaRPr lang="zh-CN" altLang="en-US"/>
                    </a:p>
                  </a:txBody>
                  <a:tcPr anchor="ctr"/>
                </a:tc>
                <a:tc>
                  <a:txBody>
                    <a:bodyPr/>
                    <a:lstStyle/>
                    <a:p>
                      <a:r>
                        <a:rPr lang="en-US" altLang="zh-CN" dirty="0" smtClean="0"/>
                        <a:t>CRM</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前台信息部</a:t>
                      </a:r>
                    </a:p>
                  </a:txBody>
                  <a:tcPr anchor="ctr"/>
                </a:tc>
                <a:tc>
                  <a:txBody>
                    <a:bodyPr/>
                    <a:lstStyle/>
                    <a:p>
                      <a:r>
                        <a:rPr lang="zh-CN" altLang="en-US" dirty="0" smtClean="0"/>
                        <a:t>王宓</a:t>
                      </a:r>
                      <a:endParaRPr lang="zh-CN" altLang="en-US" dirty="0"/>
                    </a:p>
                  </a:txBody>
                  <a:tcPr anchor="ctr"/>
                </a:tc>
                <a:tc>
                  <a:txBody>
                    <a:bodyPr/>
                    <a:lstStyle/>
                    <a:p>
                      <a:r>
                        <a:rPr lang="zh-CN" altLang="en-US" smtClean="0"/>
                        <a:t>客户信息对接</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重要</a:t>
                      </a:r>
                    </a:p>
                  </a:txBody>
                  <a:tcPr anchor="ctr"/>
                </a:tc>
                <a:extLst>
                  <a:ext uri="{0D108BD9-81ED-4DB2-BD59-A6C34878D82A}">
                    <a16:rowId xmlns:a16="http://schemas.microsoft.com/office/drawing/2014/main" xmlns="" val="10003"/>
                  </a:ext>
                </a:extLst>
              </a:tr>
              <a:tr h="698436">
                <a:tc>
                  <a:txBody>
                    <a:bodyPr/>
                    <a:lstStyle/>
                    <a:p>
                      <a:r>
                        <a:rPr lang="en-US" altLang="zh-CN" dirty="0" smtClean="0"/>
                        <a:t>4</a:t>
                      </a:r>
                      <a:endParaRPr lang="zh-CN" altLang="en-US" dirty="0"/>
                    </a:p>
                  </a:txBody>
                  <a:tcPr anchor="ctr"/>
                </a:tc>
                <a:tc>
                  <a:txBody>
                    <a:bodyPr/>
                    <a:lstStyle/>
                    <a:p>
                      <a:endParaRPr lang="zh-CN" altLang="en-US"/>
                    </a:p>
                  </a:txBody>
                  <a:tcPr anchor="ctr"/>
                </a:tc>
                <a:tc>
                  <a:txBody>
                    <a:bodyPr/>
                    <a:lstStyle/>
                    <a:p>
                      <a:endParaRPr lang="zh-CN" altLang="en-US"/>
                    </a:p>
                  </a:txBody>
                  <a:tcPr anchor="ctr"/>
                </a:tc>
                <a:tc>
                  <a:txBody>
                    <a:bodyPr/>
                    <a:lstStyle/>
                    <a:p>
                      <a:endParaRPr lang="zh-CN" altLang="en-US"/>
                    </a:p>
                  </a:txBody>
                  <a:tcPr anchor="ctr"/>
                </a:tc>
                <a:tc>
                  <a:txBody>
                    <a:bodyPr/>
                    <a:lstStyle/>
                    <a:p>
                      <a:endParaRPr lang="zh-CN" altLang="en-US"/>
                    </a:p>
                  </a:txBody>
                  <a:tcPr anchor="ctr"/>
                </a:tc>
                <a:tc>
                  <a:txBody>
                    <a:bodyPr/>
                    <a:lstStyle/>
                    <a:p>
                      <a:endParaRPr lang="zh-CN" altLang="en-US" dirty="0"/>
                    </a:p>
                  </a:txBody>
                  <a:tcPr anchor="ctr"/>
                </a:tc>
                <a:extLst>
                  <a:ext uri="{0D108BD9-81ED-4DB2-BD59-A6C34878D82A}">
                    <a16:rowId xmlns:a16="http://schemas.microsoft.com/office/drawing/2014/main" xmlns="" val="10004"/>
                  </a:ext>
                </a:extLst>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3" y="0"/>
            <a:ext cx="12192000" cy="6858000"/>
          </a:xfrm>
          <a:prstGeom prst="rect">
            <a:avLst/>
          </a:prstGeom>
        </p:spPr>
      </p:pic>
      <p:sp>
        <p:nvSpPr>
          <p:cNvPr id="6" name="文本框 5"/>
          <p:cNvSpPr txBox="1"/>
          <p:nvPr/>
        </p:nvSpPr>
        <p:spPr>
          <a:xfrm>
            <a:off x="1496291" y="378457"/>
            <a:ext cx="3595856" cy="738664"/>
          </a:xfrm>
          <a:prstGeom prst="rect">
            <a:avLst/>
          </a:prstGeom>
          <a:noFill/>
        </p:spPr>
        <p:txBody>
          <a:bodyPr wrap="none" rtlCol="0">
            <a:spAutoFit/>
          </a:bodyPr>
          <a:lstStyle/>
          <a:p>
            <a:pPr>
              <a:lnSpc>
                <a:spcPct val="150000"/>
              </a:lnSpc>
            </a:pPr>
            <a:r>
              <a:rPr lang="zh-CN" altLang="en-US" sz="2800" dirty="0" smtClean="0">
                <a:solidFill>
                  <a:schemeClr val="bg1">
                    <a:lumMod val="95000"/>
                  </a:schemeClr>
                </a:solidFill>
                <a:latin typeface="黑体" panose="02010609060101010101" pitchFamily="49" charset="-122"/>
                <a:ea typeface="黑体" panose="02010609060101010101" pitchFamily="49" charset="-122"/>
              </a:rPr>
              <a:t>项目风险及问题分析 </a:t>
            </a:r>
            <a:endParaRPr lang="en-US" altLang="zh-CN" sz="2800" dirty="0">
              <a:solidFill>
                <a:schemeClr val="bg1">
                  <a:lumMod val="95000"/>
                </a:schemeClr>
              </a:solidFill>
              <a:latin typeface="黑体" panose="02010609060101010101" pitchFamily="49" charset="-122"/>
              <a:ea typeface="黑体" panose="02010609060101010101" pitchFamily="49" charset="-122"/>
            </a:endParaRPr>
          </a:p>
        </p:txBody>
      </p:sp>
      <p:sp>
        <p:nvSpPr>
          <p:cNvPr id="9" name="文本框 8"/>
          <p:cNvSpPr txBox="1"/>
          <p:nvPr/>
        </p:nvSpPr>
        <p:spPr>
          <a:xfrm>
            <a:off x="67803" y="503121"/>
            <a:ext cx="537327" cy="492443"/>
          </a:xfrm>
          <a:prstGeom prst="rect">
            <a:avLst/>
          </a:prstGeom>
          <a:noFill/>
        </p:spPr>
        <p:txBody>
          <a:bodyPr wrap="none" rtlCol="0">
            <a:spAutoFit/>
          </a:bodyPr>
          <a:lstStyle/>
          <a:p>
            <a:r>
              <a:rPr kumimoji="1" lang="en-US" altLang="zh-CN" sz="2600" dirty="0" smtClean="0">
                <a:solidFill>
                  <a:schemeClr val="bg1"/>
                </a:solidFill>
              </a:rPr>
              <a:t>07</a:t>
            </a:r>
            <a:endParaRPr kumimoji="1" lang="zh-CN" altLang="en-US" sz="2600" dirty="0">
              <a:solidFill>
                <a:schemeClr val="bg1"/>
              </a:solidFill>
            </a:endParaRPr>
          </a:p>
        </p:txBody>
      </p:sp>
      <p:sp>
        <p:nvSpPr>
          <p:cNvPr id="7" name="内容占位符 5"/>
          <p:cNvSpPr>
            <a:spLocks noGrp="1"/>
          </p:cNvSpPr>
          <p:nvPr>
            <p:ph idx="1"/>
          </p:nvPr>
        </p:nvSpPr>
        <p:spPr>
          <a:xfrm>
            <a:off x="786199" y="1329827"/>
            <a:ext cx="8208912" cy="5090908"/>
          </a:xfrm>
        </p:spPr>
        <p:txBody>
          <a:bodyPr/>
          <a:lstStyle/>
          <a:p>
            <a:r>
              <a:rPr lang="zh-CN" altLang="en-US" dirty="0" smtClean="0"/>
              <a:t>从时间、资源、技术难度、影响范围等简述</a:t>
            </a:r>
            <a:endParaRPr lang="en-US" altLang="zh-CN" dirty="0" smtClean="0"/>
          </a:p>
          <a:p>
            <a:pPr marL="0" indent="0">
              <a:buNone/>
            </a:pPr>
            <a:endParaRPr lang="zh-CN" altLang="en-US" dirty="0" smtClean="0"/>
          </a:p>
          <a:p>
            <a:endParaRPr lang="zh-CN" altLang="en-US" dirty="0"/>
          </a:p>
        </p:txBody>
      </p:sp>
      <p:graphicFrame>
        <p:nvGraphicFramePr>
          <p:cNvPr id="2" name="表格 1"/>
          <p:cNvGraphicFramePr>
            <a:graphicFrameLocks noGrp="1"/>
          </p:cNvGraphicFramePr>
          <p:nvPr>
            <p:extLst>
              <p:ext uri="{D42A27DB-BD31-4B8C-83A1-F6EECF244321}">
                <p14:modId xmlns:p14="http://schemas.microsoft.com/office/powerpoint/2010/main" val="1895689467"/>
              </p:ext>
            </p:extLst>
          </p:nvPr>
        </p:nvGraphicFramePr>
        <p:xfrm>
          <a:off x="1109610" y="2109278"/>
          <a:ext cx="9225881" cy="3848177"/>
        </p:xfrm>
        <a:graphic>
          <a:graphicData uri="http://schemas.openxmlformats.org/drawingml/2006/table">
            <a:tbl>
              <a:tblPr firstRow="1" bandRow="1">
                <a:tableStyleId>{5C22544A-7EE6-4342-B048-85BDC9FD1C3A}</a:tableStyleId>
              </a:tblPr>
              <a:tblGrid>
                <a:gridCol w="1453481">
                  <a:extLst>
                    <a:ext uri="{9D8B030D-6E8A-4147-A177-3AD203B41FA5}">
                      <a16:colId xmlns:a16="http://schemas.microsoft.com/office/drawing/2014/main" xmlns="" val="20000"/>
                    </a:ext>
                  </a:extLst>
                </a:gridCol>
                <a:gridCol w="2162068">
                  <a:extLst>
                    <a:ext uri="{9D8B030D-6E8A-4147-A177-3AD203B41FA5}">
                      <a16:colId xmlns:a16="http://schemas.microsoft.com/office/drawing/2014/main" xmlns="" val="20001"/>
                    </a:ext>
                  </a:extLst>
                </a:gridCol>
                <a:gridCol w="1564805">
                  <a:extLst>
                    <a:ext uri="{9D8B030D-6E8A-4147-A177-3AD203B41FA5}">
                      <a16:colId xmlns:a16="http://schemas.microsoft.com/office/drawing/2014/main" xmlns="" val="20002"/>
                    </a:ext>
                  </a:extLst>
                </a:gridCol>
                <a:gridCol w="4045527">
                  <a:extLst>
                    <a:ext uri="{9D8B030D-6E8A-4147-A177-3AD203B41FA5}">
                      <a16:colId xmlns:a16="http://schemas.microsoft.com/office/drawing/2014/main" xmlns="" val="20003"/>
                    </a:ext>
                  </a:extLst>
                </a:gridCol>
              </a:tblGrid>
              <a:tr h="903961">
                <a:tc>
                  <a:txBody>
                    <a:bodyPr/>
                    <a:lstStyle/>
                    <a:p>
                      <a:pPr algn="ctr" fontAlgn="b"/>
                      <a:r>
                        <a:rPr lang="zh-CN" altLang="en-US" sz="1800" b="1" kern="1200" dirty="0">
                          <a:solidFill>
                            <a:schemeClr val="lt1"/>
                          </a:solidFill>
                          <a:latin typeface="+mn-lt"/>
                          <a:ea typeface="+mn-ea"/>
                          <a:cs typeface="+mn-cs"/>
                        </a:rPr>
                        <a:t>类别</a:t>
                      </a:r>
                    </a:p>
                  </a:txBody>
                  <a:tcPr marL="0" marR="0" marT="0" marB="0" anchor="ctr"/>
                </a:tc>
                <a:tc>
                  <a:txBody>
                    <a:bodyPr/>
                    <a:lstStyle/>
                    <a:p>
                      <a:pPr algn="ctr" fontAlgn="b"/>
                      <a:r>
                        <a:rPr lang="zh-CN" altLang="en-US" sz="1800" b="1" kern="1200" dirty="0">
                          <a:solidFill>
                            <a:schemeClr val="lt1"/>
                          </a:solidFill>
                          <a:latin typeface="+mn-lt"/>
                          <a:ea typeface="+mn-ea"/>
                          <a:cs typeface="+mn-cs"/>
                        </a:rPr>
                        <a:t>描述</a:t>
                      </a:r>
                    </a:p>
                  </a:txBody>
                  <a:tcPr marL="0" marR="0" marT="0" marB="0" anchor="ctr"/>
                </a:tc>
                <a:tc>
                  <a:txBody>
                    <a:bodyPr/>
                    <a:lstStyle/>
                    <a:p>
                      <a:pPr algn="ctr" fontAlgn="b"/>
                      <a:r>
                        <a:rPr lang="zh-CN" altLang="en-US" sz="1800" b="1" kern="1200" dirty="0" smtClean="0">
                          <a:solidFill>
                            <a:schemeClr val="lt1"/>
                          </a:solidFill>
                          <a:latin typeface="+mn-lt"/>
                          <a:ea typeface="+mn-ea"/>
                          <a:cs typeface="+mn-cs"/>
                        </a:rPr>
                        <a:t>等级</a:t>
                      </a:r>
                      <a:endParaRPr lang="en-US" altLang="zh-CN" sz="1800" b="1" kern="1200" dirty="0" smtClean="0">
                        <a:solidFill>
                          <a:schemeClr val="lt1"/>
                        </a:solidFill>
                        <a:latin typeface="+mn-lt"/>
                        <a:ea typeface="+mn-ea"/>
                        <a:cs typeface="+mn-cs"/>
                      </a:endParaRPr>
                    </a:p>
                    <a:p>
                      <a:pPr algn="ctr" fontAlgn="b"/>
                      <a:r>
                        <a:rPr lang="zh-CN" altLang="en-US" sz="1800" b="1" kern="1200" dirty="0" smtClean="0">
                          <a:solidFill>
                            <a:schemeClr val="lt1"/>
                          </a:solidFill>
                          <a:latin typeface="+mn-lt"/>
                          <a:ea typeface="+mn-ea"/>
                          <a:cs typeface="+mn-cs"/>
                        </a:rPr>
                        <a:t>（高、中、低）</a:t>
                      </a:r>
                      <a:endParaRPr lang="zh-CN" altLang="en-US" sz="1800" b="1" kern="1200" dirty="0">
                        <a:solidFill>
                          <a:schemeClr val="lt1"/>
                        </a:solidFill>
                        <a:latin typeface="+mn-lt"/>
                        <a:ea typeface="+mn-ea"/>
                        <a:cs typeface="+mn-cs"/>
                      </a:endParaRPr>
                    </a:p>
                  </a:txBody>
                  <a:tcPr marL="0" marR="0" marT="0" marB="0" anchor="ctr"/>
                </a:tc>
                <a:tc>
                  <a:txBody>
                    <a:bodyPr/>
                    <a:lstStyle/>
                    <a:p>
                      <a:pPr algn="ctr" fontAlgn="b"/>
                      <a:r>
                        <a:rPr lang="zh-CN" altLang="en-US" sz="1800" b="1" kern="1200" dirty="0" smtClean="0">
                          <a:solidFill>
                            <a:schemeClr val="lt1"/>
                          </a:solidFill>
                          <a:latin typeface="+mn-lt"/>
                          <a:ea typeface="+mn-ea"/>
                          <a:cs typeface="+mn-cs"/>
                        </a:rPr>
                        <a:t>应对</a:t>
                      </a:r>
                      <a:r>
                        <a:rPr lang="zh-CN" altLang="en-US" sz="1800" b="1" kern="1200" dirty="0">
                          <a:solidFill>
                            <a:schemeClr val="lt1"/>
                          </a:solidFill>
                          <a:latin typeface="+mn-lt"/>
                          <a:ea typeface="+mn-ea"/>
                          <a:cs typeface="+mn-cs"/>
                        </a:rPr>
                        <a:t>措施</a:t>
                      </a:r>
                    </a:p>
                  </a:txBody>
                  <a:tcPr marL="0" marR="0" marT="0" marB="0" anchor="ctr"/>
                </a:tc>
                <a:extLst>
                  <a:ext uri="{0D108BD9-81ED-4DB2-BD59-A6C34878D82A}">
                    <a16:rowId xmlns:a16="http://schemas.microsoft.com/office/drawing/2014/main" xmlns="" val="10000"/>
                  </a:ext>
                </a:extLst>
              </a:tr>
              <a:tr h="611010">
                <a:tc>
                  <a:txBody>
                    <a:bodyPr/>
                    <a:lstStyle/>
                    <a:p>
                      <a:pPr marL="0" algn="ctr" defTabSz="914400" rtl="0" eaLnBrk="1" fontAlgn="t" latinLnBrk="0" hangingPunct="1"/>
                      <a:r>
                        <a:rPr lang="zh-CN" altLang="en-US" sz="1800" kern="1200" dirty="0">
                          <a:solidFill>
                            <a:schemeClr val="dk1"/>
                          </a:solidFill>
                          <a:latin typeface="+mn-lt"/>
                          <a:ea typeface="+mn-ea"/>
                          <a:cs typeface="+mn-cs"/>
                        </a:rPr>
                        <a:t>时间 </a:t>
                      </a:r>
                    </a:p>
                  </a:txBody>
                  <a:tcPr marL="0" marR="0" marT="0" marB="0" anchor="ct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xmlns="" val="10001"/>
                  </a:ext>
                </a:extLst>
              </a:tr>
              <a:tr h="611010">
                <a:tc>
                  <a:txBody>
                    <a:bodyPr/>
                    <a:lstStyle/>
                    <a:p>
                      <a:pPr marL="0" algn="ctr" defTabSz="914400" rtl="0" eaLnBrk="1" fontAlgn="t" latinLnBrk="0" hangingPunct="1"/>
                      <a:r>
                        <a:rPr lang="zh-CN" altLang="en-US" sz="1800" kern="1200" dirty="0" smtClean="0">
                          <a:solidFill>
                            <a:schemeClr val="dk1"/>
                          </a:solidFill>
                          <a:latin typeface="+mn-lt"/>
                          <a:ea typeface="+mn-ea"/>
                          <a:cs typeface="+mn-cs"/>
                        </a:rPr>
                        <a:t>资源 </a:t>
                      </a:r>
                      <a:endParaRPr lang="zh-CN" altLang="en-US" sz="1800" kern="1200" dirty="0">
                        <a:solidFill>
                          <a:schemeClr val="dk1"/>
                        </a:solidFill>
                        <a:latin typeface="+mn-lt"/>
                        <a:ea typeface="+mn-ea"/>
                        <a:cs typeface="+mn-cs"/>
                      </a:endParaRPr>
                    </a:p>
                  </a:txBody>
                  <a:tcPr marL="0" marR="0" marT="0" marB="0" anchor="ctr"/>
                </a:tc>
                <a:tc>
                  <a:txBody>
                    <a:bodyPr/>
                    <a:lstStyle/>
                    <a:p>
                      <a:endParaRPr lang="zh-CN" altLang="en-US" dirty="0"/>
                    </a:p>
                  </a:txBody>
                  <a:tcPr/>
                </a:tc>
                <a:tc>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tc>
                <a:extLst>
                  <a:ext uri="{0D108BD9-81ED-4DB2-BD59-A6C34878D82A}">
                    <a16:rowId xmlns:a16="http://schemas.microsoft.com/office/drawing/2014/main" xmlns="" val="10002"/>
                  </a:ext>
                </a:extLst>
              </a:tr>
              <a:tr h="611010">
                <a:tc>
                  <a:txBody>
                    <a:bodyPr/>
                    <a:lstStyle/>
                    <a:p>
                      <a:pPr marL="0" algn="ctr" defTabSz="914400" rtl="0" eaLnBrk="1" fontAlgn="t" latinLnBrk="0" hangingPunct="1"/>
                      <a:r>
                        <a:rPr lang="zh-CN" altLang="en-US" sz="1800" kern="1200" dirty="0">
                          <a:solidFill>
                            <a:schemeClr val="dk1"/>
                          </a:solidFill>
                          <a:latin typeface="+mn-lt"/>
                          <a:ea typeface="+mn-ea"/>
                          <a:cs typeface="+mn-cs"/>
                        </a:rPr>
                        <a:t>技术 </a:t>
                      </a:r>
                    </a:p>
                  </a:txBody>
                  <a:tcPr marL="0" marR="0" marT="0" marB="0" anchor="ctr"/>
                </a:tc>
                <a:tc>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tc>
                <a:extLst>
                  <a:ext uri="{0D108BD9-81ED-4DB2-BD59-A6C34878D82A}">
                    <a16:rowId xmlns:a16="http://schemas.microsoft.com/office/drawing/2014/main" xmlns="" val="10003"/>
                  </a:ext>
                </a:extLst>
              </a:tr>
              <a:tr h="611010">
                <a:tc>
                  <a:txBody>
                    <a:bodyPr/>
                    <a:lstStyle/>
                    <a:p>
                      <a:pPr marL="0" algn="ctr" defTabSz="914400" rtl="0" eaLnBrk="1" fontAlgn="t" latinLnBrk="0" hangingPunct="1"/>
                      <a:r>
                        <a:rPr lang="zh-CN" altLang="en-US" sz="1800" kern="1200" dirty="0">
                          <a:solidFill>
                            <a:schemeClr val="dk1"/>
                          </a:solidFill>
                          <a:latin typeface="+mn-lt"/>
                          <a:ea typeface="+mn-ea"/>
                          <a:cs typeface="+mn-cs"/>
                        </a:rPr>
                        <a:t>范围 </a:t>
                      </a:r>
                    </a:p>
                  </a:txBody>
                  <a:tcPr marL="0" marR="0" marT="0" marB="0" anchor="ctr"/>
                </a:tc>
                <a:tc>
                  <a:txBody>
                    <a:bodyPr/>
                    <a:lstStyle/>
                    <a:p>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xmlns="" val="10004"/>
                  </a:ext>
                </a:extLst>
              </a:tr>
              <a:tr h="500176">
                <a:tc>
                  <a:txBody>
                    <a:bodyPr/>
                    <a:lstStyle/>
                    <a:p>
                      <a:pPr marL="0" algn="ctr" defTabSz="914400" rtl="0" eaLnBrk="1" fontAlgn="t" latinLnBrk="0" hangingPunct="1"/>
                      <a:r>
                        <a:rPr lang="zh-CN" altLang="en-US" sz="1800" kern="1200" dirty="0">
                          <a:solidFill>
                            <a:schemeClr val="dk1"/>
                          </a:solidFill>
                          <a:latin typeface="+mn-lt"/>
                          <a:ea typeface="+mn-ea"/>
                          <a:cs typeface="+mn-cs"/>
                        </a:rPr>
                        <a:t>其他 </a:t>
                      </a:r>
                    </a:p>
                  </a:txBody>
                  <a:tcPr marL="0" marR="0" marT="0" marB="0" anchor="ct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xmlns="" val="10005"/>
                  </a:ext>
                </a:extLst>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613</TotalTime>
  <Words>687</Words>
  <Application>Microsoft Office PowerPoint</Application>
  <PresentationFormat>宽屏</PresentationFormat>
  <Paragraphs>241</Paragraphs>
  <Slides>10</Slides>
  <Notes>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vt:i4>
      </vt:variant>
    </vt:vector>
  </HeadingPairs>
  <TitlesOfParts>
    <vt:vector size="18" baseType="lpstr">
      <vt:lpstr>DengXian</vt:lpstr>
      <vt:lpstr>DengXian</vt:lpstr>
      <vt:lpstr>DengXian Light</vt:lpstr>
      <vt:lpstr>黑体</vt:lpstr>
      <vt:lpstr>宋体</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王者之风</cp:lastModifiedBy>
  <cp:revision>127</cp:revision>
  <dcterms:created xsi:type="dcterms:W3CDTF">2017-10-24T10:16:00Z</dcterms:created>
  <dcterms:modified xsi:type="dcterms:W3CDTF">2018-03-21T01:47:22Z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